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60" r:id="rId2"/>
    <p:sldId id="262" r:id="rId3"/>
    <p:sldId id="405" r:id="rId4"/>
    <p:sldId id="385" r:id="rId5"/>
    <p:sldId id="386" r:id="rId6"/>
    <p:sldId id="270" r:id="rId7"/>
    <p:sldId id="387" r:id="rId8"/>
    <p:sldId id="388" r:id="rId9"/>
    <p:sldId id="389" r:id="rId10"/>
    <p:sldId id="390" r:id="rId11"/>
    <p:sldId id="271" r:id="rId12"/>
    <p:sldId id="391" r:id="rId13"/>
    <p:sldId id="392" r:id="rId14"/>
    <p:sldId id="272" r:id="rId15"/>
    <p:sldId id="393" r:id="rId16"/>
    <p:sldId id="394" r:id="rId17"/>
    <p:sldId id="395" r:id="rId18"/>
    <p:sldId id="396" r:id="rId19"/>
    <p:sldId id="397" r:id="rId20"/>
    <p:sldId id="398" r:id="rId21"/>
    <p:sldId id="399" r:id="rId22"/>
    <p:sldId id="400" r:id="rId23"/>
    <p:sldId id="402" r:id="rId24"/>
    <p:sldId id="420" r:id="rId25"/>
    <p:sldId id="267" r:id="rId26"/>
    <p:sldId id="421" r:id="rId27"/>
    <p:sldId id="305" r:id="rId28"/>
    <p:sldId id="308" r:id="rId29"/>
    <p:sldId id="306" r:id="rId30"/>
    <p:sldId id="309" r:id="rId31"/>
    <p:sldId id="276" r:id="rId32"/>
    <p:sldId id="277" r:id="rId33"/>
    <p:sldId id="278" r:id="rId34"/>
    <p:sldId id="279" r:id="rId35"/>
    <p:sldId id="280" r:id="rId36"/>
    <p:sldId id="282" r:id="rId37"/>
    <p:sldId id="283" r:id="rId38"/>
    <p:sldId id="285" r:id="rId39"/>
    <p:sldId id="286" r:id="rId40"/>
    <p:sldId id="303" r:id="rId41"/>
    <p:sldId id="422" r:id="rId42"/>
    <p:sldId id="324" r:id="rId43"/>
    <p:sldId id="423" r:id="rId44"/>
    <p:sldId id="365" r:id="rId45"/>
    <p:sldId id="404" r:id="rId46"/>
    <p:sldId id="424" r:id="rId47"/>
    <p:sldId id="415" r:id="rId48"/>
    <p:sldId id="416" r:id="rId49"/>
    <p:sldId id="406" r:id="rId50"/>
    <p:sldId id="425" r:id="rId51"/>
    <p:sldId id="341" r:id="rId52"/>
    <p:sldId id="426" r:id="rId53"/>
    <p:sldId id="427" r:id="rId54"/>
    <p:sldId id="428" r:id="rId55"/>
    <p:sldId id="429" r:id="rId56"/>
    <p:sldId id="344" r:id="rId57"/>
    <p:sldId id="338" r:id="rId58"/>
    <p:sldId id="342" r:id="rId59"/>
    <p:sldId id="343" r:id="rId60"/>
    <p:sldId id="347" r:id="rId61"/>
    <p:sldId id="295" r:id="rId62"/>
    <p:sldId id="413" r:id="rId63"/>
    <p:sldId id="407" r:id="rId64"/>
    <p:sldId id="430" r:id="rId65"/>
    <p:sldId id="408" r:id="rId66"/>
    <p:sldId id="409" r:id="rId67"/>
    <p:sldId id="431" r:id="rId68"/>
    <p:sldId id="432" r:id="rId69"/>
    <p:sldId id="433" r:id="rId70"/>
    <p:sldId id="331" r:id="rId71"/>
    <p:sldId id="352" r:id="rId72"/>
    <p:sldId id="353" r:id="rId73"/>
    <p:sldId id="354" r:id="rId74"/>
    <p:sldId id="434" r:id="rId75"/>
    <p:sldId id="355" r:id="rId76"/>
    <p:sldId id="358" r:id="rId77"/>
    <p:sldId id="351" r:id="rId78"/>
    <p:sldId id="417" r:id="rId79"/>
    <p:sldId id="332" r:id="rId80"/>
    <p:sldId id="435" r:id="rId81"/>
    <p:sldId id="436" r:id="rId82"/>
    <p:sldId id="440" r:id="rId83"/>
    <p:sldId id="384" r:id="rId84"/>
    <p:sldId id="437" r:id="rId85"/>
    <p:sldId id="443" r:id="rId86"/>
    <p:sldId id="438" r:id="rId87"/>
    <p:sldId id="383" r:id="rId88"/>
    <p:sldId id="441" r:id="rId89"/>
    <p:sldId id="442" r:id="rId90"/>
    <p:sldId id="261"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18" autoAdjust="0"/>
    <p:restoredTop sz="94611" autoAdjust="0"/>
  </p:normalViewPr>
  <p:slideViewPr>
    <p:cSldViewPr>
      <p:cViewPr>
        <p:scale>
          <a:sx n="60" d="100"/>
          <a:sy n="60" d="100"/>
        </p:scale>
        <p:origin x="-1272" y="-62"/>
      </p:cViewPr>
      <p:guideLst>
        <p:guide orient="horz" pos="2160"/>
        <p:guide pos="2880"/>
      </p:guideLst>
    </p:cSldViewPr>
  </p:slideViewPr>
  <p:outlineViewPr>
    <p:cViewPr>
      <p:scale>
        <a:sx n="33" d="100"/>
        <a:sy n="33" d="100"/>
      </p:scale>
      <p:origin x="0" y="180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C82837-711C-4A83-B206-9420495E13C5}" type="datetimeFigureOut">
              <a:rPr lang="en-US" smtClean="0"/>
              <a:t>4/15/2015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8182B-D7C8-4ACD-9D90-0B7BDC65D764}" type="slidenum">
              <a:rPr lang="en-US" smtClean="0"/>
              <a:t>‹#›</a:t>
            </a:fld>
            <a:endParaRPr lang="en-US"/>
          </a:p>
        </p:txBody>
      </p:sp>
    </p:spTree>
    <p:extLst>
      <p:ext uri="{BB962C8B-B14F-4D97-AF65-F5344CB8AC3E}">
        <p14:creationId xmlns:p14="http://schemas.microsoft.com/office/powerpoint/2010/main" val="322407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queous-seo.co.uk/sem/seo/no-wonder-seo-has-a-bad-name/99136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0418D9-7822-49B5-A0B6-AB4D15556806}"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C4 | SEO On a Budget</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FFF294-585E-44A8-A720-8CD582E005B1}" type="slidenum">
              <a:rPr lang="en-US" smtClean="0"/>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Sort the</a:t>
            </a:r>
            <a:r>
              <a:rPr lang="en-US" baseline="0" dirty="0" smtClean="0"/>
              <a:t> search results by clicking on “Local Monthly Searches”</a:t>
            </a:r>
          </a:p>
          <a:p>
            <a:endParaRPr lang="en-US" dirty="0"/>
          </a:p>
        </p:txBody>
      </p:sp>
      <p:sp>
        <p:nvSpPr>
          <p:cNvPr id="4" name="Slide Number Placeholder 3"/>
          <p:cNvSpPr>
            <a:spLocks noGrp="1"/>
          </p:cNvSpPr>
          <p:nvPr>
            <p:ph type="sldNum" sz="quarter" idx="10"/>
          </p:nvPr>
        </p:nvSpPr>
        <p:spPr/>
        <p:txBody>
          <a:bodyPr/>
          <a:lstStyle/>
          <a:p>
            <a:fld id="{4BFFF294-585E-44A8-A720-8CD582E005B1}" type="slidenum">
              <a:rPr lang="en-US" smtClean="0"/>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FFF294-585E-44A8-A720-8CD582E005B1}" type="slidenum">
              <a:rPr lang="en-US" smtClean="0"/>
              <a:pPr/>
              <a:t>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89671C-FCA2-40BA-80E5-B5EDC54A1BB9}"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FFF294-585E-44A8-A720-8CD582E005B1}" type="slidenum">
              <a:rPr lang="en-US" smtClean="0"/>
              <a:pPr/>
              <a:t>40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FC1AB-70AC-428E-9AC4-CAE9F8A4C38A}" type="slidenum">
              <a:rPr lang="en-US" smtClean="0"/>
              <a:pPr/>
              <a:t>51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BFFF294-585E-44A8-A720-8CD582E005B1}" type="slidenum">
              <a:rPr lang="en-US" smtClean="0"/>
              <a:pPr/>
              <a:t>57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FFF294-585E-44A8-A720-8CD582E005B1}" type="slidenum">
              <a:rPr lang="en-US" smtClean="0"/>
              <a:pPr/>
              <a:t>60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0418D9-7822-49B5-A0B6-AB4D15556806}" type="slidenum">
              <a:rPr lang="en-US" smtClean="0"/>
              <a:pPr/>
              <a:t>73</a:t>
            </a:fld>
            <a:endParaRPr lang="en-US"/>
          </a:p>
        </p:txBody>
      </p:sp>
      <p:sp>
        <p:nvSpPr>
          <p:cNvPr id="5" name="Footer Placeholder 4"/>
          <p:cNvSpPr>
            <a:spLocks noGrp="1"/>
          </p:cNvSpPr>
          <p:nvPr>
            <p:ph type="ftr" sz="quarter" idx="11"/>
          </p:nvPr>
        </p:nvSpPr>
        <p:spPr/>
        <p:txBody>
          <a:bodyPr/>
          <a:lstStyle/>
          <a:p>
            <a:r>
              <a:rPr lang="en-US" smtClean="0"/>
              <a:t>C4 | SEO On a Budget</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get stuck in the research phase FOREVER and it will stall your SEO</a:t>
            </a:r>
            <a:r>
              <a:rPr lang="en-US" baseline="0" dirty="0" smtClean="0"/>
              <a:t> efforts</a:t>
            </a:r>
            <a:endParaRPr lang="en-US" dirty="0"/>
          </a:p>
        </p:txBody>
      </p:sp>
      <p:sp>
        <p:nvSpPr>
          <p:cNvPr id="4" name="Slide Number Placeholder 3"/>
          <p:cNvSpPr>
            <a:spLocks noGrp="1"/>
          </p:cNvSpPr>
          <p:nvPr>
            <p:ph type="sldNum" sz="quarter" idx="10"/>
          </p:nvPr>
        </p:nvSpPr>
        <p:spPr/>
        <p:txBody>
          <a:bodyPr/>
          <a:lstStyle/>
          <a:p>
            <a:fld id="{4BFFF294-585E-44A8-A720-8CD582E005B1}" type="slidenum">
              <a:rPr lang="en-US" smtClean="0"/>
              <a:pPr/>
              <a:t>82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C4 | SEO On a Budget</a:t>
            </a:r>
            <a:endParaRPr lang="en-US"/>
          </a:p>
        </p:txBody>
      </p:sp>
      <p:sp>
        <p:nvSpPr>
          <p:cNvPr id="5" name="Slide Number Placeholder 4"/>
          <p:cNvSpPr>
            <a:spLocks noGrp="1"/>
          </p:cNvSpPr>
          <p:nvPr>
            <p:ph type="sldNum" sz="quarter" idx="11"/>
          </p:nvPr>
        </p:nvSpPr>
        <p:spPr/>
        <p:txBody>
          <a:bodyPr/>
          <a:lstStyle/>
          <a:p>
            <a:fld id="{660418D9-7822-49B5-A0B6-AB4D15556806}" type="slidenum">
              <a:rPr lang="en-US" smtClean="0"/>
              <a:pPr/>
              <a:t>2</a:t>
            </a:fld>
            <a:endParaRPr lang="en-US"/>
          </a:p>
        </p:txBody>
      </p:sp>
    </p:spTree>
    <p:extLst>
      <p:ext uri="{BB962C8B-B14F-4D97-AF65-F5344CB8AC3E}">
        <p14:creationId xmlns:p14="http://schemas.microsoft.com/office/powerpoint/2010/main" val="304381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0418D9-7822-49B5-A0B6-AB4D15556806}" type="slidenum">
              <a:rPr lang="en-US" smtClean="0"/>
              <a:pPr/>
              <a:t>87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89671C-FCA2-40BA-80E5-B5EDC54A1BB9}" type="slidenum">
              <a:rPr lang="en-US" smtClean="0">
                <a:solidFill>
                  <a:prstClr val="black"/>
                </a:solidFill>
              </a:rPr>
              <a:pPr/>
              <a:t>88</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ABSOLUTELY WORTH IT</a:t>
            </a:r>
            <a:endParaRPr lang="en-US" dirty="0"/>
          </a:p>
        </p:txBody>
      </p:sp>
      <p:sp>
        <p:nvSpPr>
          <p:cNvPr id="4" name="Slide Number Placeholder 3"/>
          <p:cNvSpPr>
            <a:spLocks noGrp="1"/>
          </p:cNvSpPr>
          <p:nvPr>
            <p:ph type="sldNum" sz="quarter" idx="10"/>
          </p:nvPr>
        </p:nvSpPr>
        <p:spPr/>
        <p:txBody>
          <a:bodyPr/>
          <a:lstStyle/>
          <a:p>
            <a:fld id="{519B27F6-0488-4208-A370-3D8BD0F5ADEF}" type="slidenum">
              <a:rPr lang="en-US" smtClean="0"/>
              <a:t>89</a:t>
            </a:fld>
            <a:endParaRPr lang="en-US"/>
          </a:p>
        </p:txBody>
      </p:sp>
    </p:spTree>
    <p:extLst>
      <p:ext uri="{BB962C8B-B14F-4D97-AF65-F5344CB8AC3E}">
        <p14:creationId xmlns:p14="http://schemas.microsoft.com/office/powerpoint/2010/main" val="3876793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0418D9-7822-49B5-A0B6-AB4D15556806}" type="slidenum">
              <a:rPr lang="en-US" smtClean="0"/>
              <a:pPr/>
              <a:t>90</a:t>
            </a:fld>
            <a:endParaRPr lang="en-US"/>
          </a:p>
        </p:txBody>
      </p:sp>
      <p:sp>
        <p:nvSpPr>
          <p:cNvPr id="5" name="Footer Placeholder 4"/>
          <p:cNvSpPr>
            <a:spLocks noGrp="1"/>
          </p:cNvSpPr>
          <p:nvPr>
            <p:ph type="ftr" sz="quarter" idx="11"/>
          </p:nvPr>
        </p:nvSpPr>
        <p:spPr/>
        <p:txBody>
          <a:bodyPr/>
          <a:lstStyle/>
          <a:p>
            <a:r>
              <a:rPr lang="en-US" smtClean="0"/>
              <a:t>C4 | SEO On a Budget</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940519C-3CAD-4FBA-B250-5D7F5393FA1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-ultimately, you’ll know if your SEO</a:t>
            </a:r>
            <a:r>
              <a:rPr lang="en-US" baseline="0" dirty="0" smtClean="0"/>
              <a:t> was working if you get more sales. </a:t>
            </a:r>
          </a:p>
          <a:p>
            <a:r>
              <a:rPr lang="en-US" baseline="0" dirty="0" smtClean="0"/>
              <a:t>-the thing about SEO is that it takes time; once you optimize your page, you have to wait around for Google to come back and index your site </a:t>
            </a:r>
          </a:p>
          <a:p>
            <a:r>
              <a:rPr lang="en-US" baseline="0" dirty="0" smtClean="0"/>
              <a:t>-and just because you optimize your site, you’re not guaranteed to go up in rankings. It depends on WHO is ahead of you – what (that’s why your keywords are so important). If you choose extremely competitive, 1-2 word phrases you’re never going to beat Wikipedia and other really big sites with millions of dollars thrown at SEO out there.</a:t>
            </a:r>
          </a:p>
          <a:p>
            <a:r>
              <a:rPr lang="en-US" baseline="0" dirty="0" smtClean="0"/>
              <a:t>-you won’t know if SEO is working until you try it. For me, it has been more than worth it as I get numerous opportunities that come my way because people find my website that way.</a:t>
            </a:r>
            <a:endParaRPr lang="en-US" dirty="0"/>
          </a:p>
        </p:txBody>
      </p:sp>
      <p:sp>
        <p:nvSpPr>
          <p:cNvPr id="4" name="Slide Number Placeholder 3"/>
          <p:cNvSpPr>
            <a:spLocks noGrp="1"/>
          </p:cNvSpPr>
          <p:nvPr>
            <p:ph type="sldNum" sz="quarter" idx="10"/>
          </p:nvPr>
        </p:nvSpPr>
        <p:spPr/>
        <p:txBody>
          <a:bodyPr/>
          <a:lstStyle/>
          <a:p>
            <a:fld id="{4BFFF294-585E-44A8-A720-8CD582E005B1}"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real goal of SEO: not just rankings, but traffic and conversions</a:t>
            </a:r>
          </a:p>
          <a:p>
            <a:endParaRPr lang="en-US" dirty="0"/>
          </a:p>
        </p:txBody>
      </p:sp>
      <p:sp>
        <p:nvSpPr>
          <p:cNvPr id="4" name="Slide Number Placeholder 3"/>
          <p:cNvSpPr>
            <a:spLocks noGrp="1"/>
          </p:cNvSpPr>
          <p:nvPr>
            <p:ph type="sldNum" sz="quarter" idx="10"/>
          </p:nvPr>
        </p:nvSpPr>
        <p:spPr/>
        <p:txBody>
          <a:bodyPr/>
          <a:lstStyle/>
          <a:p>
            <a:fld id="{84C8F966-F9E7-43D8-BDDB-396D0AFD8F03}" type="slidenum">
              <a:rPr lang="en-US" smtClean="0"/>
              <a:t>12</a:t>
            </a:fld>
            <a:endParaRPr lang="en-US"/>
          </a:p>
        </p:txBody>
      </p:sp>
    </p:spTree>
    <p:extLst>
      <p:ext uri="{BB962C8B-B14F-4D97-AF65-F5344CB8AC3E}">
        <p14:creationId xmlns:p14="http://schemas.microsoft.com/office/powerpoint/2010/main" val="202445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B27F6-0488-4208-A370-3D8BD0F5ADEF}" type="slidenum">
              <a:rPr lang="en-US" smtClean="0"/>
              <a:t>13</a:t>
            </a:fld>
            <a:endParaRPr lang="en-US"/>
          </a:p>
        </p:txBody>
      </p:sp>
    </p:spTree>
    <p:extLst>
      <p:ext uri="{BB962C8B-B14F-4D97-AF65-F5344CB8AC3E}">
        <p14:creationId xmlns:p14="http://schemas.microsoft.com/office/powerpoint/2010/main" val="53950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problem is that SEO has managed to get something of a</a:t>
            </a:r>
            <a:r>
              <a:rPr lang="en-US" dirty="0" smtClean="0">
                <a:hlinkClick r:id="rId3"/>
              </a:rPr>
              <a:t> bad name</a:t>
            </a:r>
            <a:r>
              <a:rPr lang="en-US" dirty="0" smtClean="0"/>
              <a:t> for itself over the past few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C89671C-FCA2-40BA-80E5-B5EDC54A1BB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35128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C4 | SEO On a Budget</a:t>
            </a:r>
            <a:endParaRPr lang="en-US"/>
          </a:p>
        </p:txBody>
      </p:sp>
      <p:sp>
        <p:nvSpPr>
          <p:cNvPr id="5" name="Slide Number Placeholder 4"/>
          <p:cNvSpPr>
            <a:spLocks noGrp="1"/>
          </p:cNvSpPr>
          <p:nvPr>
            <p:ph type="sldNum" sz="quarter" idx="11"/>
          </p:nvPr>
        </p:nvSpPr>
        <p:spPr/>
        <p:txBody>
          <a:bodyPr/>
          <a:lstStyle/>
          <a:p>
            <a:fld id="{660418D9-7822-49B5-A0B6-AB4D15556806}" type="slidenum">
              <a:rPr lang="en-US" smtClean="0"/>
              <a:pPr/>
              <a:t>25</a:t>
            </a:fld>
            <a:endParaRPr lang="en-US"/>
          </a:p>
        </p:txBody>
      </p:sp>
    </p:spTree>
    <p:extLst>
      <p:ext uri="{BB962C8B-B14F-4D97-AF65-F5344CB8AC3E}">
        <p14:creationId xmlns:p14="http://schemas.microsoft.com/office/powerpoint/2010/main" val="409328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FFF294-585E-44A8-A720-8CD582E005B1}"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0480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10668000" y="0"/>
            <a:ext cx="914400" cy="6858000"/>
          </a:xfrm>
          <a:prstGeom prst="rect">
            <a:avLst/>
          </a:prstGeom>
          <a:gradFill>
            <a:gsLst>
              <a:gs pos="0">
                <a:schemeClr val="bg1">
                  <a:tint val="80000"/>
                  <a:satMod val="300000"/>
                </a:schemeClr>
              </a:gs>
              <a:gs pos="100000">
                <a:schemeClr val="bg1">
                  <a:shade val="30000"/>
                  <a:satMod val="200000"/>
                </a:schemeClr>
              </a:gs>
            </a:gsLst>
            <a:path path="circle">
              <a:fillToRect l="50000" t="50000" r="50000" b="50000"/>
            </a:path>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JMunn_PPtGraphic.png"/>
          <p:cNvPicPr>
            <a:picLocks noChangeAspect="1"/>
          </p:cNvPicPr>
          <p:nvPr userDrawn="1"/>
        </p:nvPicPr>
        <p:blipFill>
          <a:blip r:embed="rId2" cstate="print"/>
          <a:stretch>
            <a:fillRect/>
          </a:stretch>
        </p:blipFill>
        <p:spPr>
          <a:xfrm>
            <a:off x="8153400" y="0"/>
            <a:ext cx="1124953"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524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2209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91000" y="1524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1000" y="2209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DDAA33-A9B5-45A7-B3CB-29FF21663AF3}" type="datetimeFigureOut">
              <a:rPr lang="en-US" smtClean="0"/>
              <a:t>4/15/2015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396EBC1-7DAA-4A7C-A749-07FBBD9F9B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124200" y="304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478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71600" y="609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71600" y="54102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13000"/>
            <a:lum/>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048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JMunn_PPtGraphic.png"/>
          <p:cNvPicPr>
            <a:picLocks noChangeAspect="1"/>
          </p:cNvPicPr>
          <p:nvPr/>
        </p:nvPicPr>
        <p:blipFill>
          <a:blip r:embed="rId13" cstate="print"/>
          <a:stretch>
            <a:fillRect/>
          </a:stretch>
        </p:blipFill>
        <p:spPr>
          <a:xfrm>
            <a:off x="8153400" y="0"/>
            <a:ext cx="1124953"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Janda Quick Note"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ennymun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Jenny@JennyMun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trategicvirtualsolutions.net/"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strategicvirtualsolutions.ne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adwords.google.com/KeywordPlanner" TargetMode="Externa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jennymunn.com/keyword-research-googles-keyword-planner/" TargetMode="External"/><Relationship Id="rId5" Type="http://schemas.openxmlformats.org/officeDocument/2006/relationships/image" Target="../media/image46.png"/><Relationship Id="rId4" Type="http://schemas.openxmlformats.org/officeDocument/2006/relationships/hyperlink" Target="http://jennymunn.com/are-you-an-seo-beginn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46.png"/><Relationship Id="rId4" Type="http://schemas.openxmlformats.org/officeDocument/2006/relationships/hyperlink" Target="http://jennymunn.com/are-you-an-seo-beginner/"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jennymunn.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mailto:Jenny@JennyMun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3" y="152400"/>
            <a:ext cx="7543800" cy="1295400"/>
          </a:xfrm>
        </p:spPr>
        <p:txBody>
          <a:bodyPr anchor="ctr">
            <a:noAutofit/>
          </a:bodyPr>
          <a:lstStyle/>
          <a:p>
            <a:r>
              <a:rPr lang="en-US" sz="6600" dirty="0" smtClean="0"/>
              <a:t>SEO Training</a:t>
            </a:r>
            <a:endParaRPr lang="en-US" sz="6600" dirty="0"/>
          </a:p>
        </p:txBody>
      </p:sp>
      <p:sp>
        <p:nvSpPr>
          <p:cNvPr id="6" name="Rectangle 5"/>
          <p:cNvSpPr/>
          <p:nvPr/>
        </p:nvSpPr>
        <p:spPr>
          <a:xfrm>
            <a:off x="127818" y="5330899"/>
            <a:ext cx="3352800" cy="1477328"/>
          </a:xfrm>
          <a:prstGeom prst="rect">
            <a:avLst/>
          </a:prstGeom>
        </p:spPr>
        <p:txBody>
          <a:bodyPr wrap="square">
            <a:spAutoFit/>
          </a:bodyPr>
          <a:lstStyle/>
          <a:p>
            <a:pPr algn="ctr"/>
            <a:r>
              <a:rPr lang="en-US" dirty="0" smtClean="0"/>
              <a:t>Jenny Munn  </a:t>
            </a:r>
          </a:p>
          <a:p>
            <a:pPr algn="ctr"/>
            <a:r>
              <a:rPr lang="en-US" dirty="0" smtClean="0"/>
              <a:t>SEO Consultant/Trainer</a:t>
            </a:r>
            <a:br>
              <a:rPr lang="en-US" dirty="0" smtClean="0"/>
            </a:br>
            <a:r>
              <a:rPr lang="en-US" dirty="0" smtClean="0">
                <a:hlinkClick r:id="rId3"/>
              </a:rPr>
              <a:t>www.JennyMunn.com</a:t>
            </a:r>
            <a:r>
              <a:rPr lang="en-US" dirty="0"/>
              <a:t/>
            </a:r>
            <a:br>
              <a:rPr lang="en-US" dirty="0"/>
            </a:br>
            <a:r>
              <a:rPr lang="en-US" dirty="0" smtClean="0">
                <a:hlinkClick r:id="rId4"/>
              </a:rPr>
              <a:t>Jenny@JennyMunn.com</a:t>
            </a:r>
            <a:r>
              <a:rPr lang="en-US" dirty="0" smtClean="0"/>
              <a:t> </a:t>
            </a:r>
            <a:br>
              <a:rPr lang="en-US" dirty="0" smtClean="0"/>
            </a:br>
            <a:r>
              <a:rPr lang="en-US" dirty="0" smtClean="0"/>
              <a:t>Twitter @JennyMunn</a:t>
            </a:r>
          </a:p>
        </p:txBody>
      </p:sp>
      <p:cxnSp>
        <p:nvCxnSpPr>
          <p:cNvPr id="9" name="Straight Connector 8"/>
          <p:cNvCxnSpPr/>
          <p:nvPr/>
        </p:nvCxnSpPr>
        <p:spPr>
          <a:xfrm>
            <a:off x="742335"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489587" y="4840030"/>
            <a:ext cx="6268065" cy="369332"/>
          </a:xfrm>
          <a:prstGeom prst="rect">
            <a:avLst/>
          </a:prstGeom>
        </p:spPr>
        <p:txBody>
          <a:bodyPr wrap="square">
            <a:spAutoFit/>
          </a:bodyPr>
          <a:lstStyle/>
          <a:p>
            <a:r>
              <a:rPr lang="en-US" b="1" dirty="0" smtClean="0"/>
              <a:t>Go Here: jennymunn.com/</a:t>
            </a:r>
            <a:r>
              <a:rPr lang="en-US" b="1" dirty="0" err="1" smtClean="0"/>
              <a:t>seo</a:t>
            </a:r>
            <a:r>
              <a:rPr lang="en-US" b="1" dirty="0" smtClean="0"/>
              <a:t>-</a:t>
            </a:r>
            <a:r>
              <a:rPr lang="en-US" b="1" dirty="0" err="1" smtClean="0"/>
              <a:t>bootcamp</a:t>
            </a:r>
            <a:r>
              <a:rPr lang="en-US" b="1" dirty="0" smtClean="0"/>
              <a:t>-templates</a:t>
            </a:r>
            <a:r>
              <a:rPr lang="en-US" b="1" dirty="0"/>
              <a:t>/ </a:t>
            </a:r>
          </a:p>
        </p:txBody>
      </p:sp>
      <p:cxnSp>
        <p:nvCxnSpPr>
          <p:cNvPr id="7" name="Straight Arrow Connector 6"/>
          <p:cNvCxnSpPr/>
          <p:nvPr/>
        </p:nvCxnSpPr>
        <p:spPr>
          <a:xfrm>
            <a:off x="38100" y="5024696"/>
            <a:ext cx="140847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629400" y="5024696"/>
            <a:ext cx="156333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descr="C:\Users\Jenny\Documents\My Dropbox\Clients\Jama St. John\Account Admin\SVS-ChosenLogo (2).png"/>
          <p:cNvPicPr/>
          <p:nvPr/>
        </p:nvPicPr>
        <p:blipFill>
          <a:blip r:embed="rId5">
            <a:extLst>
              <a:ext uri="{28A0092B-C50C-407E-A947-70E740481C1C}">
                <a14:useLocalDpi xmlns:a14="http://schemas.microsoft.com/office/drawing/2010/main" val="0"/>
              </a:ext>
            </a:extLst>
          </a:blip>
          <a:srcRect/>
          <a:stretch>
            <a:fillRect/>
          </a:stretch>
        </p:blipFill>
        <p:spPr bwMode="auto">
          <a:xfrm>
            <a:off x="5429250" y="5453416"/>
            <a:ext cx="2400300" cy="1255059"/>
          </a:xfrm>
          <a:prstGeom prst="rect">
            <a:avLst/>
          </a:prstGeom>
          <a:noFill/>
          <a:ln>
            <a:noFill/>
          </a:ln>
        </p:spPr>
      </p:pic>
      <p:pic>
        <p:nvPicPr>
          <p:cNvPr id="13" name="Picture 12" descr="memes"/>
          <p:cNvPicPr/>
          <p:nvPr/>
        </p:nvPicPr>
        <p:blipFill>
          <a:blip r:embed="rId6">
            <a:extLst>
              <a:ext uri="{28A0092B-C50C-407E-A947-70E740481C1C}">
                <a14:useLocalDpi xmlns:a14="http://schemas.microsoft.com/office/drawing/2010/main" val="0"/>
              </a:ext>
            </a:extLst>
          </a:blip>
          <a:srcRect/>
          <a:stretch>
            <a:fillRect/>
          </a:stretch>
        </p:blipFill>
        <p:spPr bwMode="auto">
          <a:xfrm>
            <a:off x="2403987" y="1143000"/>
            <a:ext cx="3524250" cy="3524250"/>
          </a:xfrm>
          <a:prstGeom prst="rect">
            <a:avLst/>
          </a:prstGeom>
          <a:noFill/>
          <a:ln>
            <a:noFill/>
          </a:ln>
        </p:spPr>
      </p:pic>
    </p:spTree>
    <p:extLst>
      <p:ext uri="{BB962C8B-B14F-4D97-AF65-F5344CB8AC3E}">
        <p14:creationId xmlns:p14="http://schemas.microsoft.com/office/powerpoint/2010/main" val="2002376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normAutofit fontScale="90000"/>
          </a:bodyPr>
          <a:lstStyle/>
          <a:p>
            <a:r>
              <a:rPr lang="en-US" sz="4900" b="1" dirty="0"/>
              <a:t>How Do I Know If My SEO Is Working? </a:t>
            </a:r>
            <a:r>
              <a:rPr lang="en-US" u="sng" dirty="0" smtClean="0"/>
              <a:t/>
            </a:r>
            <a:br>
              <a:rPr lang="en-US" u="sng" dirty="0" smtClean="0"/>
            </a:br>
            <a:r>
              <a:rPr lang="en-US" sz="4900" b="1" dirty="0"/>
              <a:t>Enter Google Analytics</a:t>
            </a:r>
          </a:p>
        </p:txBody>
      </p:sp>
      <p:pic>
        <p:nvPicPr>
          <p:cNvPr id="5123" name="Picture 3"/>
          <p:cNvPicPr>
            <a:picLocks noGrp="1" noChangeAspect="1" noChangeArrowheads="1"/>
          </p:cNvPicPr>
          <p:nvPr>
            <p:ph idx="1"/>
          </p:nvPr>
        </p:nvPicPr>
        <p:blipFill>
          <a:blip r:embed="rId3" cstate="print"/>
          <a:srcRect/>
          <a:stretch>
            <a:fillRect/>
          </a:stretch>
        </p:blipFill>
        <p:spPr bwMode="auto">
          <a:xfrm>
            <a:off x="228600" y="1447800"/>
            <a:ext cx="4047972" cy="4550046"/>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962400" y="1877961"/>
            <a:ext cx="3905250" cy="4625481"/>
          </a:xfrm>
          <a:prstGeom prst="rect">
            <a:avLst/>
          </a:prstGeom>
          <a:noFill/>
          <a:ln w="9525">
            <a:noFill/>
            <a:miter lim="800000"/>
            <a:headEnd/>
            <a:tailEnd/>
          </a:ln>
        </p:spPr>
      </p:pic>
    </p:spTree>
    <p:extLst>
      <p:ext uri="{BB962C8B-B14F-4D97-AF65-F5344CB8AC3E}">
        <p14:creationId xmlns:p14="http://schemas.microsoft.com/office/powerpoint/2010/main" val="1878033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SEO </a:t>
            </a:r>
            <a:r>
              <a:rPr lang="en-US" b="1" dirty="0" smtClean="0"/>
              <a:t>Overview</a:t>
            </a:r>
            <a:endParaRPr lang="en-US" b="1" dirty="0"/>
          </a:p>
        </p:txBody>
      </p:sp>
      <p:sp>
        <p:nvSpPr>
          <p:cNvPr id="3" name="Content Placeholder 2"/>
          <p:cNvSpPr>
            <a:spLocks noGrp="1"/>
          </p:cNvSpPr>
          <p:nvPr>
            <p:ph idx="1"/>
          </p:nvPr>
        </p:nvSpPr>
        <p:spPr>
          <a:xfrm>
            <a:off x="304800" y="1402327"/>
            <a:ext cx="8229600" cy="4830763"/>
          </a:xfrm>
        </p:spPr>
        <p:txBody>
          <a:bodyPr>
            <a:normAutofit fontScale="77500" lnSpcReduction="20000"/>
          </a:bodyPr>
          <a:lstStyle/>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r>
              <a:rPr lang="en-US" dirty="0" smtClean="0"/>
              <a:t>Important Basics About SEO</a:t>
            </a:r>
            <a:endParaRPr lang="en-US" dirty="0"/>
          </a:p>
          <a:p>
            <a:r>
              <a:rPr lang="en-US" dirty="0" smtClean="0"/>
              <a:t>Marketing 101 = Using the language of your customers</a:t>
            </a:r>
          </a:p>
          <a:p>
            <a:r>
              <a:rPr lang="en-US" dirty="0" smtClean="0"/>
              <a:t>Google </a:t>
            </a:r>
            <a:r>
              <a:rPr lang="en-US" dirty="0"/>
              <a:t>ranks </a:t>
            </a:r>
            <a:r>
              <a:rPr lang="en-US" dirty="0" err="1"/>
              <a:t>webPAGES</a:t>
            </a:r>
            <a:r>
              <a:rPr lang="en-US" dirty="0"/>
              <a:t>…not a </a:t>
            </a:r>
            <a:r>
              <a:rPr lang="en-US" dirty="0" err="1" smtClean="0"/>
              <a:t>webSITE</a:t>
            </a:r>
            <a:endParaRPr lang="en-US" dirty="0" smtClean="0"/>
          </a:p>
          <a:p>
            <a:r>
              <a:rPr lang="en-US" dirty="0"/>
              <a:t>Keywords are the absolute foundation of SEO</a:t>
            </a:r>
          </a:p>
          <a:p>
            <a:r>
              <a:rPr lang="en-US" dirty="0"/>
              <a:t>SEO does NOT happen on accident</a:t>
            </a:r>
          </a:p>
          <a:p>
            <a:r>
              <a:rPr lang="en-US" dirty="0"/>
              <a:t>The real goal of </a:t>
            </a:r>
            <a:r>
              <a:rPr lang="en-US" dirty="0" smtClean="0"/>
              <a:t>SEO: not </a:t>
            </a:r>
            <a:r>
              <a:rPr lang="en-US" dirty="0"/>
              <a:t>just rankings, but traffic and conversions</a:t>
            </a:r>
          </a:p>
          <a:p>
            <a:endParaRPr lang="en-US" dirty="0"/>
          </a:p>
        </p:txBody>
      </p:sp>
      <p:sp>
        <p:nvSpPr>
          <p:cNvPr id="5" name="Content Placeholder 2"/>
          <p:cNvSpPr txBox="1">
            <a:spLocks/>
          </p:cNvSpPr>
          <p:nvPr/>
        </p:nvSpPr>
        <p:spPr>
          <a:xfrm>
            <a:off x="533400" y="1409700"/>
            <a:ext cx="8153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6" name="Content Placeholder 2"/>
          <p:cNvSpPr txBox="1">
            <a:spLocks/>
          </p:cNvSpPr>
          <p:nvPr/>
        </p:nvSpPr>
        <p:spPr>
          <a:xfrm>
            <a:off x="15240" y="1402327"/>
            <a:ext cx="8229600" cy="1828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None/>
            </a:pPr>
            <a:r>
              <a:rPr lang="en-US" sz="4700" dirty="0" smtClean="0"/>
              <a:t>SEO = Improving the Discovery of CONTENT</a:t>
            </a:r>
            <a:endParaRPr lang="en-US" sz="4700" dirty="0"/>
          </a:p>
        </p:txBody>
      </p:sp>
    </p:spTree>
    <p:extLst>
      <p:ext uri="{BB962C8B-B14F-4D97-AF65-F5344CB8AC3E}">
        <p14:creationId xmlns:p14="http://schemas.microsoft.com/office/powerpoint/2010/main" val="1642900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762000"/>
          </a:xfrm>
        </p:spPr>
        <p:txBody>
          <a:bodyPr>
            <a:normAutofit fontScale="90000"/>
          </a:bodyPr>
          <a:lstStyle/>
          <a:p>
            <a:r>
              <a:rPr lang="en-US" sz="6000" b="1" dirty="0" smtClean="0"/>
              <a:t>What is SEO</a:t>
            </a:r>
            <a:endParaRPr lang="en-US" sz="6000" b="1" dirty="0"/>
          </a:p>
        </p:txBody>
      </p:sp>
      <p:sp>
        <p:nvSpPr>
          <p:cNvPr id="3" name="Content Placeholder 2"/>
          <p:cNvSpPr>
            <a:spLocks noGrp="1"/>
          </p:cNvSpPr>
          <p:nvPr>
            <p:ph idx="1"/>
          </p:nvPr>
        </p:nvSpPr>
        <p:spPr>
          <a:xfrm>
            <a:off x="29497" y="1524000"/>
            <a:ext cx="8382000" cy="2529524"/>
          </a:xfrm>
        </p:spPr>
        <p:txBody>
          <a:bodyPr/>
          <a:lstStyle/>
          <a:p>
            <a:r>
              <a:rPr lang="en-US" sz="3100" dirty="0" smtClean="0"/>
              <a:t>The practice of making content findable</a:t>
            </a:r>
          </a:p>
          <a:p>
            <a:r>
              <a:rPr lang="en-US" sz="3100" dirty="0" smtClean="0"/>
              <a:t>Google is not magic…SEO drives traffic – but the WEBSITE must convert the traffic into leads</a:t>
            </a:r>
          </a:p>
          <a:p>
            <a:endParaRPr lang="en-US" dirty="0"/>
          </a:p>
          <a:p>
            <a:endParaRPr lang="en-US" dirty="0" smtClean="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783" y="3657600"/>
            <a:ext cx="6096000" cy="249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088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8800" dirty="0" smtClean="0"/>
              <a:t>History </a:t>
            </a:r>
          </a:p>
          <a:p>
            <a:pPr marL="0" indent="0" algn="ctr">
              <a:buNone/>
            </a:pPr>
            <a:r>
              <a:rPr lang="en-US" sz="8800" dirty="0" smtClean="0"/>
              <a:t>Of “Traditional” SEO</a:t>
            </a:r>
            <a:endParaRPr lang="en-US" sz="8800" dirty="0"/>
          </a:p>
        </p:txBody>
      </p:sp>
    </p:spTree>
    <p:extLst>
      <p:ext uri="{BB962C8B-B14F-4D97-AF65-F5344CB8AC3E}">
        <p14:creationId xmlns:p14="http://schemas.microsoft.com/office/powerpoint/2010/main" val="419686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29600" y="0"/>
            <a:ext cx="914400" cy="6858000"/>
          </a:xfrm>
          <a:prstGeom prst="rect">
            <a:avLst/>
          </a:prstGeom>
          <a:gradFill>
            <a:gsLst>
              <a:gs pos="0">
                <a:schemeClr val="bg1">
                  <a:tint val="80000"/>
                  <a:satMod val="300000"/>
                </a:schemeClr>
              </a:gs>
              <a:gs pos="100000">
                <a:schemeClr val="bg1">
                  <a:shade val="30000"/>
                  <a:satMod val="200000"/>
                </a:schemeClr>
              </a:gs>
            </a:gsLst>
            <a:path path="circle">
              <a:fillToRect l="50000" t="50000" r="50000" b="50000"/>
            </a:path>
          </a:gradFill>
          <a:ln w="76200">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228600"/>
            <a:ext cx="8229600" cy="1143000"/>
          </a:xfrm>
        </p:spPr>
        <p:txBody>
          <a:bodyPr>
            <a:noAutofit/>
          </a:bodyPr>
          <a:lstStyle/>
          <a:p>
            <a:r>
              <a:rPr lang="en-US" sz="4000" b="1" dirty="0" smtClean="0">
                <a:latin typeface="Janda Quick Note" pitchFamily="2" charset="0"/>
              </a:rPr>
              <a:t>History </a:t>
            </a:r>
            <a:r>
              <a:rPr lang="en-US" sz="4000" b="1" dirty="0">
                <a:latin typeface="Janda Quick Note" pitchFamily="2" charset="0"/>
              </a:rPr>
              <a:t>of SEO</a:t>
            </a:r>
          </a:p>
        </p:txBody>
      </p:sp>
      <p:pic>
        <p:nvPicPr>
          <p:cNvPr id="1026" name="Picture 2" descr="https://encrypted-tbn1.gstatic.com/images?q=tbn:ANd9GcRMZ0oJJVkiV0wN-7Nz5qSxtMYsC3VV3jTnFrYqhSSerACvHIufTA"/>
          <p:cNvPicPr>
            <a:picLocks noChangeAspect="1" noChangeArrowheads="1"/>
          </p:cNvPicPr>
          <p:nvPr/>
        </p:nvPicPr>
        <p:blipFill>
          <a:blip r:embed="rId3" cstate="print"/>
          <a:srcRect r="50966"/>
          <a:stretch>
            <a:fillRect/>
          </a:stretch>
        </p:blipFill>
        <p:spPr bwMode="auto">
          <a:xfrm>
            <a:off x="8229600" y="5029200"/>
            <a:ext cx="914400" cy="990600"/>
          </a:xfrm>
          <a:prstGeom prst="rect">
            <a:avLst/>
          </a:prstGeom>
          <a:noFill/>
          <a:ln>
            <a:noFill/>
          </a:ln>
        </p:spPr>
      </p:pic>
      <p:sp>
        <p:nvSpPr>
          <p:cNvPr id="6" name="TextBox 5"/>
          <p:cNvSpPr txBox="1"/>
          <p:nvPr/>
        </p:nvSpPr>
        <p:spPr>
          <a:xfrm>
            <a:off x="8229600" y="6211669"/>
            <a:ext cx="1066800" cy="400110"/>
          </a:xfrm>
          <a:prstGeom prst="rect">
            <a:avLst/>
          </a:prstGeom>
          <a:noFill/>
        </p:spPr>
        <p:txBody>
          <a:bodyPr wrap="square" rtlCol="0">
            <a:spAutoFit/>
          </a:bodyPr>
          <a:lstStyle/>
          <a:p>
            <a:r>
              <a:rPr lang="en-US" sz="2000" dirty="0" smtClean="0">
                <a:solidFill>
                  <a:prstClr val="white">
                    <a:lumMod val="95000"/>
                  </a:prstClr>
                </a:solidFill>
                <a:latin typeface="Freestyle Script" pitchFamily="66" charset="0"/>
              </a:rPr>
              <a:t>Jenny Munn</a:t>
            </a:r>
            <a:endParaRPr lang="en-US" sz="2000" dirty="0">
              <a:solidFill>
                <a:prstClr val="white">
                  <a:lumMod val="95000"/>
                </a:prstClr>
              </a:solidFill>
              <a:latin typeface="Freestyle Script" pitchFamily="66" charset="0"/>
            </a:endParaRPr>
          </a:p>
        </p:txBody>
      </p:sp>
      <p:sp>
        <p:nvSpPr>
          <p:cNvPr id="10" name="TextBox 9"/>
          <p:cNvSpPr txBox="1"/>
          <p:nvPr/>
        </p:nvSpPr>
        <p:spPr>
          <a:xfrm>
            <a:off x="-152400" y="1828800"/>
            <a:ext cx="4029635" cy="3978012"/>
          </a:xfrm>
          <a:prstGeom prst="rect">
            <a:avLst/>
          </a:prstGeom>
          <a:noFill/>
        </p:spPr>
        <p:txBody>
          <a:bodyPr wrap="square" numCol="1" spcCol="365760" rtlCol="0">
            <a:spAutoFit/>
          </a:bodyPr>
          <a:lstStyle/>
          <a:p>
            <a:pPr marL="800100" lvl="1" indent="-342900">
              <a:spcAft>
                <a:spcPts val="500"/>
              </a:spcAft>
              <a:buFont typeface="Arial" panose="020B0604020202020204" pitchFamily="34" charset="0"/>
              <a:buChar char="•"/>
            </a:pPr>
            <a:r>
              <a:rPr lang="en-US" sz="2400" dirty="0" smtClean="0">
                <a:solidFill>
                  <a:prstClr val="black"/>
                </a:solidFill>
                <a:latin typeface="Bodoni MT" pitchFamily="18" charset="0"/>
              </a:rPr>
              <a:t>SEO used to be about going down a checklist of technical “to do’s”</a:t>
            </a:r>
          </a:p>
          <a:p>
            <a:pPr marL="800100" lvl="1" indent="-342900">
              <a:spcAft>
                <a:spcPts val="500"/>
              </a:spcAft>
              <a:buFont typeface="Arial" panose="020B0604020202020204" pitchFamily="34" charset="0"/>
              <a:buChar char="•"/>
            </a:pPr>
            <a:r>
              <a:rPr lang="en-US" sz="2400" dirty="0">
                <a:solidFill>
                  <a:prstClr val="black"/>
                </a:solidFill>
                <a:latin typeface="Bodoni MT" pitchFamily="18" charset="0"/>
              </a:rPr>
              <a:t>Historically a very technical discipline</a:t>
            </a:r>
          </a:p>
          <a:p>
            <a:pPr marL="800100" lvl="1" indent="-342900">
              <a:spcAft>
                <a:spcPts val="500"/>
              </a:spcAft>
              <a:buFont typeface="Arial" panose="020B0604020202020204" pitchFamily="34" charset="0"/>
              <a:buChar char="•"/>
            </a:pPr>
            <a:r>
              <a:rPr lang="en-US" sz="2400" dirty="0" smtClean="0">
                <a:solidFill>
                  <a:prstClr val="black"/>
                </a:solidFill>
                <a:latin typeface="Bodoni MT" pitchFamily="18" charset="0"/>
              </a:rPr>
              <a:t>The industry is overrun with shady professionals who “guarantee” 1</a:t>
            </a:r>
            <a:r>
              <a:rPr lang="en-US" sz="2400" baseline="30000" dirty="0" smtClean="0">
                <a:solidFill>
                  <a:prstClr val="black"/>
                </a:solidFill>
                <a:latin typeface="Bodoni MT" pitchFamily="18" charset="0"/>
              </a:rPr>
              <a:t>st</a:t>
            </a:r>
            <a:r>
              <a:rPr lang="en-US" sz="2400" dirty="0" smtClean="0">
                <a:solidFill>
                  <a:prstClr val="black"/>
                </a:solidFill>
                <a:latin typeface="Bodoni MT" pitchFamily="18" charset="0"/>
              </a:rPr>
              <a:t> place rankings</a:t>
            </a:r>
          </a:p>
          <a:p>
            <a:pPr lvl="1">
              <a:spcAft>
                <a:spcPts val="500"/>
              </a:spcAft>
            </a:pPr>
            <a:endParaRPr lang="en-US" sz="2400" dirty="0">
              <a:solidFill>
                <a:prstClr val="black"/>
              </a:solidFill>
              <a:latin typeface="Bodoni MT" pitchFamily="18" charset="0"/>
            </a:endParaRPr>
          </a:p>
        </p:txBody>
      </p:sp>
      <p:pic>
        <p:nvPicPr>
          <p:cNvPr id="8" name="Picture 2" descr="Black Hat SEO Hacker"/>
          <p:cNvPicPr>
            <a:picLocks noChangeAspect="1" noChangeArrowheads="1"/>
          </p:cNvPicPr>
          <p:nvPr/>
        </p:nvPicPr>
        <p:blipFill>
          <a:blip r:embed="rId4" cstate="print"/>
          <a:srcRect/>
          <a:stretch>
            <a:fillRect/>
          </a:stretch>
        </p:blipFill>
        <p:spPr bwMode="auto">
          <a:xfrm>
            <a:off x="5312710" y="1143000"/>
            <a:ext cx="2590800" cy="1718565"/>
          </a:xfrm>
          <a:prstGeom prst="rect">
            <a:avLst/>
          </a:prstGeom>
          <a:noFill/>
        </p:spPr>
      </p:pic>
      <p:sp>
        <p:nvSpPr>
          <p:cNvPr id="9" name="Subtitle 2"/>
          <p:cNvSpPr txBox="1">
            <a:spLocks/>
          </p:cNvSpPr>
          <p:nvPr/>
        </p:nvSpPr>
        <p:spPr>
          <a:xfrm>
            <a:off x="5121649" y="3485029"/>
            <a:ext cx="2819400" cy="30883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000" dirty="0" smtClean="0">
                <a:solidFill>
                  <a:prstClr val="black"/>
                </a:solidFill>
              </a:rPr>
              <a:t>Canonical Tags…</a:t>
            </a:r>
          </a:p>
          <a:p>
            <a:pPr marL="0" indent="0" algn="r">
              <a:buFont typeface="Arial" pitchFamily="34" charset="0"/>
              <a:buNone/>
            </a:pPr>
            <a:r>
              <a:rPr lang="en-US" sz="2000" dirty="0" smtClean="0">
                <a:solidFill>
                  <a:prstClr val="black"/>
                </a:solidFill>
              </a:rPr>
              <a:t> “</a:t>
            </a:r>
            <a:r>
              <a:rPr lang="en-US" sz="2000" dirty="0" err="1" smtClean="0">
                <a:solidFill>
                  <a:prstClr val="black"/>
                </a:solidFill>
              </a:rPr>
              <a:t>rel</a:t>
            </a:r>
            <a:r>
              <a:rPr lang="en-US" sz="2000" dirty="0" smtClean="0">
                <a:solidFill>
                  <a:prstClr val="black"/>
                </a:solidFill>
              </a:rPr>
              <a:t>=”</a:t>
            </a:r>
            <a:r>
              <a:rPr lang="en-US" sz="2000" dirty="0" err="1" smtClean="0">
                <a:solidFill>
                  <a:prstClr val="black"/>
                </a:solidFill>
              </a:rPr>
              <a:t>nofollow</a:t>
            </a:r>
            <a:r>
              <a:rPr lang="en-US" sz="2000" dirty="0" smtClean="0">
                <a:solidFill>
                  <a:prstClr val="black"/>
                </a:solidFill>
              </a:rPr>
              <a:t>”</a:t>
            </a:r>
          </a:p>
          <a:p>
            <a:pPr marL="0" indent="0" algn="r">
              <a:buFont typeface="Arial" pitchFamily="34" charset="0"/>
              <a:buNone/>
            </a:pPr>
            <a:r>
              <a:rPr lang="en-US" sz="2000" dirty="0" smtClean="0">
                <a:solidFill>
                  <a:prstClr val="black"/>
                </a:solidFill>
              </a:rPr>
              <a:t>Meta Tags</a:t>
            </a:r>
          </a:p>
          <a:p>
            <a:pPr marL="0" indent="0" algn="r">
              <a:buFont typeface="Arial" pitchFamily="34" charset="0"/>
              <a:buNone/>
            </a:pPr>
            <a:r>
              <a:rPr lang="en-US" sz="2000" dirty="0" smtClean="0">
                <a:solidFill>
                  <a:prstClr val="black"/>
                </a:solidFill>
              </a:rPr>
              <a:t>Geo-Targeting</a:t>
            </a:r>
          </a:p>
          <a:p>
            <a:pPr marL="0" indent="0" algn="r">
              <a:buFont typeface="Arial" pitchFamily="34" charset="0"/>
              <a:buNone/>
            </a:pPr>
            <a:r>
              <a:rPr lang="en-US" sz="2000" dirty="0" smtClean="0">
                <a:solidFill>
                  <a:prstClr val="black"/>
                </a:solidFill>
              </a:rPr>
              <a:t>Robots.txt</a:t>
            </a:r>
          </a:p>
          <a:p>
            <a:pPr marL="0" indent="0" algn="r">
              <a:buFont typeface="Arial" pitchFamily="34" charset="0"/>
              <a:buNone/>
            </a:pPr>
            <a:r>
              <a:rPr lang="en-US" sz="2000" dirty="0" smtClean="0">
                <a:solidFill>
                  <a:prstClr val="black"/>
                </a:solidFill>
              </a:rPr>
              <a:t>XML Sitemaps</a:t>
            </a:r>
          </a:p>
          <a:p>
            <a:pPr marL="0" indent="0" algn="r">
              <a:buFont typeface="Arial" pitchFamily="34" charset="0"/>
              <a:buNone/>
            </a:pPr>
            <a:r>
              <a:rPr lang="en-US" sz="2000" dirty="0" smtClean="0">
                <a:solidFill>
                  <a:prstClr val="black"/>
                </a:solidFill>
              </a:rPr>
              <a:t> &lt;head&gt; tag</a:t>
            </a:r>
          </a:p>
          <a:p>
            <a:pPr marL="0" indent="0" algn="r">
              <a:buFont typeface="Arial" pitchFamily="34" charset="0"/>
              <a:buNone/>
            </a:pPr>
            <a:r>
              <a:rPr lang="en-US" sz="2000" dirty="0" smtClean="0">
                <a:solidFill>
                  <a:prstClr val="black"/>
                </a:solidFill>
              </a:rPr>
              <a:t>Panda Update</a:t>
            </a:r>
          </a:p>
          <a:p>
            <a:endParaRPr lang="en-US" sz="4000" dirty="0">
              <a:solidFill>
                <a:prstClr val="white"/>
              </a:solidFill>
            </a:endParaRPr>
          </a:p>
        </p:txBody>
      </p:sp>
      <p:sp>
        <p:nvSpPr>
          <p:cNvPr id="11" name="Rounded Rectangular Callout 10"/>
          <p:cNvSpPr/>
          <p:nvPr/>
        </p:nvSpPr>
        <p:spPr>
          <a:xfrm>
            <a:off x="4343400" y="3585882"/>
            <a:ext cx="1538569" cy="819853"/>
          </a:xfrm>
          <a:prstGeom prst="wedgeRoundRectCallout">
            <a:avLst>
              <a:gd name="adj1" fmla="val 58848"/>
              <a:gd name="adj2" fmla="val 278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rPr>
              <a:t>HUH?!</a:t>
            </a:r>
            <a:endParaRPr lang="en-US" sz="3600" dirty="0">
              <a:solidFill>
                <a:prstClr val="white"/>
              </a:solidFill>
            </a:endParaRPr>
          </a:p>
        </p:txBody>
      </p:sp>
    </p:spTree>
    <p:extLst>
      <p:ext uri="{BB962C8B-B14F-4D97-AF65-F5344CB8AC3E}">
        <p14:creationId xmlns:p14="http://schemas.microsoft.com/office/powerpoint/2010/main" val="261089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22020"/>
            <a:ext cx="6096000" cy="2667000"/>
          </a:xfrm>
        </p:spPr>
        <p:txBody>
          <a:bodyPr>
            <a:normAutofit/>
          </a:bodyPr>
          <a:lstStyle/>
          <a:p>
            <a:pPr marL="0" indent="0" algn="ctr">
              <a:buNone/>
            </a:pPr>
            <a:r>
              <a:rPr lang="en-US" sz="2400" dirty="0" smtClean="0"/>
              <a:t>Once upon a time there was a story of: </a:t>
            </a:r>
          </a:p>
          <a:p>
            <a:pPr marL="0" indent="0" algn="ctr">
              <a:buNone/>
            </a:pPr>
            <a:r>
              <a:rPr lang="en-US" sz="2400" dirty="0" smtClean="0"/>
              <a:t>Meta tag keyword overload</a:t>
            </a:r>
          </a:p>
          <a:p>
            <a:pPr algn="just"/>
            <a:endParaRPr lang="en-US" sz="3600" dirty="0"/>
          </a:p>
        </p:txBody>
      </p:sp>
      <p:sp>
        <p:nvSpPr>
          <p:cNvPr id="2" name="AutoShape 2" descr="data:image/jpeg;base64,/9j/4AAQSkZJRgABAQAAAQABAAD/2wCEAAkGBxQSEhUUExQUFRUXFxUXFBcXFRcVFxQXFxUXFxQVFBYYHCggGBolHRQUIjEhJSkrLi4uFx8zODMsNygtLisBCgoKDg0OGhAQGiwcICQsLCwsLCwsLCwsLCwsLCwsLCwsLCwsLCwsLCwsLCwsLCwsLCwsLCwsLCssLCwsKzcsLP/AABEIAMIBAwMBIgACEQEDEQH/xAAcAAABBQEBAQAAAAAAAAAAAAAAAwQFBgcCAQj/xABAEAABAwIDBQUFBwMCBgMAAAABAAIRAyEEEjEFBkFRYRMicYGRMqGxwfAHQlJi0eHxFCOScoIVFjNDorIkY4P/xAAZAQEAAwEBAAAAAAAAAAAAAAAAAQIDBAX/xAAkEQACAgIBBAIDAQAAAAAAAAAAAQIRAxIhEzFBUQQiFDJhcf/aAAwDAQACEQMRAD8AxJCEKwBCEIAQhCAEIQgBCEIAQhCAEIQgBCEIAQhCAEIQgBCEIAQhCAEIQgBCEIAQhCAEIQgBCEIDxErvIvcimgcISnZoNNRQEkSlRTXXYpQEJRmTltG6X/o0BH5kSpFmCngvTgkYI2USpL+iS1DZ08FFk0Q6JVjp7FkaJQ7C6KvUROjKxKJVpZsHW3FeVNgxw4JuhqyryiVNDZnRJ/8AD1OyIoiZRKnKGys2ic0th20RzSFFalEq0/8AAhyXNPYgnRRuhTKxKJVnfsOOHFA2HaY4wm6FFYRKsGI2RHBIu2ZHBSpJkELKJUuNn9F5TwEnRTYImUSrI3YsjRLM3ezcFGyBVZRKuWH3Wn7qWO6n5U2QKPKFef8AlX8qE2QKYvV4vQFsWPQUZl7kK8LFBAZl6HlcAL2CEIOxUunH9V4G0cR52TNeqASFLFj9j8RdLMqjn7gokLsPSgS7wToR5935pXD1TI4W96jWVOvT9krQ196q4gsuGxMCLGeIKkDUmIEec+RCgKD9NFIYetEeyQD0nyXNKJtGRIsqi9xM3Hu+fvT+s0dnJEfdBk6ySJ8VH/0wq1AWANLoBIIDbSSSNBwUmcA8UhJzU3y6DciIOvDhx4qqJb4K3Woy52XxHnMW4KKxQLDf3K04bZ4cSCLFssMakOIIE6kDVNcTshzw45Zy+1wAJi03jlyWkSjILZtchxNiNeM+SnaGIDpjpby/lRJwuXugGxOUHW2gvaSlMI0j6jXUJNEJj2tiY8vfokzirpGrM3C47P6/dUSFjh+KJF+fwn9kNxU/WpNk1cCY+p+rpxTw5gJSIG9asSdLeaRcSVJf0vp42SjcMTcNnyMKylQ1IhtBx4x5fJPsDgDMmY6D9VL4bAz+AH/WwT6lTeEwB4ZfAOYT42Kh5JeiVFEThsAeJ+HvT7D0g1xmIlWJmw3xcFp5lpj10TWvu7UylzXNJn2R+qpUmStRShRaWgj+V1Ww3dtHql8Fs+oAM7b8IT1mDHIjmibQcVZAz+VCmzgQhNmND51ATilA/hI02pVoXezMcDEDg31XJJOvwXAaumlVoWcv80tTZ3VyRK9oVIMcEAV2j6C47JpGgkeSXxFZsC3w/VdYYNdodeH6JZFjX+jBEi3vSFXDuHUdL+vJSzKcMIPVINb1PS6kiyMa6Eth6l7p9WwQcJFne4+PLxUaWFpMiCNQUJTJSlVTmniwCJ+KhWVeaVbVlZuJZMuuxq4c8X4RxV0rDPRAaHESeM8tR/is02HVh0Sr9szEEERdth5+fD9FyzuMjopNDbF0clQOaIaHi34uBPuafNTGz3NZVqAOaGODYke1qJcDoSCJOk+Ke18L3ZymDE6HnBi9rFOf+A0asHJ0FzEDXKZ8CrRso6rkrG1NkNLnMsbmAIkEaCeBHCegUD/QEOuD0Pn8dVe9r0MkCXOibP8AaHnEyCqri6oDvGfGVWU/AjEh8TQDTokWsBTnFVQ5RmKrZLAyToFMbZDpdx4RAkwOpgAdSeSaVtrNBgAu66N8J1PuUXjHvdGZ3gALD9T1SQYt44l5KOfokHY6oTY5R+UQfXX3rg1SZJJPiZ+KZsqGQCnTwGgkmFekiiY7w1aAI+vJLV8ScwM8P1UZQqgwA4BOHjvcxH6/op8kc0T2y946lIjK4t8DCvOx99g8xVAf1Ptf5C6yfKlqNYtKvx6KtM3/AAb6NYTScAfwuM+9J42gWaiD7lk+x9tuYRdaNsTedtVuSrcc+XgqyxKS4KrK49zohCdVdlOJJY9hadCSQfMIXJ0J+jo6sfZ8yhsLtgPDzSyWZSjKOdz8h8/NdWxUazC6a5SLGdJ8eCTxDBIgASL2SyBpN0hW9ykgyPTjzTHGg5vrRSgeUHGPZzDja/qlKFUB2ljr06hTe7NJsgOEg8/etR2JuthcRRLHMAtaBBk6LJ5qdGvS+uxlOPpCAW3FuOo4Jg/wU3vFsJ+DxDqLz3YzUzzaZt5KJexXTsxaOaRXuOwgqNt7QHd6/lXjRdOqZ0V0VfBV5XrXKR23hcr8w0ffz4hRqGifBI4LEkEQVed3toCB4/ys3pOgq4bruBPDj5HhwWGaFqzoxS8GwbJxzcsEz7MjxgE28feVYaOF7EGIiBA4RygmDqVVtgNENAIuBexsYABB8FZsQC1pObNLYiNLy0kXgxIlZQfBE1bKdvRjh58NfKx5fNUqq4m5F/RTONruq1HukFoJDb/ht8ZUbiKJOunCypVdwyExeIDQSRc+8qNoySXG5K8xdTPUOsNsPmV3TJHNdMFSsxfLEsW24SYC6rznP1C9jzVyo1rPg+CUp1QQcwceoOnkkGsJdHVXvdnZtN7QHNBE8uIuUnNQVlseJzZTaT8rpDTlPnx1aVNV3U47vKQdDP8AE+i2inurha1DLkAMd0wO6sX2ts0YbE1aAOYNccp6aifVVWTYSgkMSea6BXtRqTdZXTKNDukYUvszGlpUM6rYiBeL3kROl4/hd4aqtEzNo0DD7yODQJQqYK56fBC13fsw1Ko0SUvRPek9fh+yQBj3/BdUKbnkDK6/AA8bCANblcqO9RscjFATzXFfECRY8PgvaoBqta0QQ0B3V0kzHCxaPJPtu0CyrToFuWGzMQSXQb+71UF3FdhgcQDwPAeCZ4pwc6yk9pbPdSbEjvAefgkXYENoioc0gt8DJjVWTM9eLH27m0+ye3OzM32Wk83DQ81qe7W8+GpkU6pLKkxAaTN7e5ZfsKgKuKwtLgarCRzvK1vam6uHdixVc0Fv3mlsgEgiR4gn3Lmy0pWzoj+tFY+1XBF9dmIaZp9m0C0d576ke6m70VEqM+ZWjfafUpso0qbD95rQJJDWsDnSepNWB0lZ1N/Iq2N2jGSQ0cu6T/iitofJJNNl0IykiTGFp1jTZVcWNc4NDmgOLXOBDLci4tB6EqpGkZIgyJBHIgwVbMDgnVw4MNMZcp772sBdn7rQTqSREJpWw7qOOrZA6GOfJbbKHAkSRoLjzHRWRCkV1mqsu7zmgg5jmJsPcR71WR9fyneCw73kZZ6clWaTXJtFm4bErCGuk8ZHKACIHiFbcYf7QdM8ptEcxN/3WD7O2Ni2wWtmNASePKHDXorlht6zTp9lXpVaNQjK3M81KLybWc/v0z5lvRcyxrwy0nLvRH7ttPa1aYOYFrHzMwSxpcI4XdKNv7RFIGmBLyxzxcWAIYD1OZwt0KrdbEVGYlgY5wAAmONiGh0CTbKI6c1zt/EEve/M6pagxpcBaab6j2gC1jl63uVeWK5JlIzdUR9CwPh+iW/qWxE8fmmuGbmPpP8ACdYKg2riC2mDlLgBIE2ADtOoMLRllCuWxF2IbmXv9Q3n5pxjKPaYh1NrQ0s7vKcoiT1MH1SG0cM5hyRoT4jSfkoXYq48iNKpDsw5zznxV93d2wwMJ7I9xzTU5gG0e5U/C0msdBMwA7wkSQVqH2WbIZVweJqVBIqPieMMHD1WeZWjTE9Sxbvb6YasezpteHRF8rfQTKznfTZzaeJe+ZNWpVMTOVtOp2bWnrLXHXQtsFpWx8DQwlN2YAkEuzljZ09qQNYbr0WZ7848VMWQBDA1uQj7xeO0c885LvQBYwdy4E0lZBOF/rkm9RLD2oSWIH19eK6I9zJnFV37+5dUnJGub/XRK0WrZGTQ7a+y8SQahXMRDdpzBi6IqsbUY4hrmnQiqOzDhBBBaXh0i4LVK0dvim91Sn3L52ta57mtiSymXGeIaYMzAPAKt4GoQ+ejwI5zbzugElopgk5gDEmJEgQNJWDR3KN8E1UBqitjYAOeRAEB5Oa4HA5XeFl1h8YMTnrYggkAR3gwgNECPUGOiYYvG1aFJ2DzCMwdVgauH/bkjgdY9dVEQraWRKdcFw3n2lh8Xlc0tYWjKWlwF2zccDwFlAbT2oHNFNk5YE3sY4x4qLdquXBSoVyV34pE3u/VyYim9rxTcxzXAuIAt4nlK2xmJzw/te0JYM7u6AS2YPctEH3LFt1sOH1IztabXc3MPRXzelww+DcRkmpkotLAGh5cZeTHJrXrlzq5JG8GlC/JAbf2iKwquHsurgs/0tZkEdCAFCDWZ4Hgm39S4DKDabDl4JOtVdA+I8VqoNcGUpJneJdGZI0nC2aYkZoiYzXibTEripVkXQ6s0tADSHcTMgjw4LWKZmy3ba2tRrgBtSkQKLGZqmHNPKAZh4aSHua2QHCAYjiq5W3nfTY+jhi5jHQ11Qw2pUaAbOy2aLnwEDmmFZ3dPh8VGKUiEkKUmZjCuWw8GGtBgX1B8Bf4Kt7JpDOJ+ErQ9lNaSGixmnw0BEzHnb/SFjlkbwRad3g1wIc0XIDSWi2YgTBHL5qT25gaVbDVGVGMLXB0SLtd+U6yCTBUZhQGNkWHhYDLIBBPI+oUvQo5xAOpFuHecBNtOOukevPGVF5qzHMXu/isNWzh0mA6m64LxplA4uAPHVSWzBSpurMxLO27gxHtZB2ssAfSIbZrmOqSI/7bRwWnbzbFa6gCACWgEC99ZHoVk29jnAsePYqUyNSQ1wdLmxMAmL88oldKey5MWqYvs/b4w4PsPsWvaYfOZoa4zoRlzRHEgm8RHYXNg208S0XcZZNwRBB04gkeqjeyfVLaTJc4Ehv+6+kWGqX2rtZ1SnTodzs6MgFsHO4m7g/i2wgdJ4qyj4L/AK8k3sqpTztxdYEntMxiA10mSCPDNp0SO8PY1a/bU3DITPtDugxYjyKqsJKFPTM1kSdkticU2pUe6+WABzgQL+i0n7N8e1lF1J+IhhzO7MOYM2cQc03tAMCNVk+HN/itU3Lwzckiox02yFoJv14rHP8AWJrhp3ZL777VFHCFszUqDs28yDZ7h0yz/kFneNrdo4H8NNjfGAR8IT/fjEg4p9MGRQYxg5Zozuy/5gf7VACoT943+goxQqJWU1yOBAM3+SRrnxSVfPHE6eXkkW1uHC1vitNSl2e1nSfrolqToTSpUuE8diw5gbkYD+Jup9VorM3QsKqE2DwhaGNEUXObbQgm8zfT0SlWplLSNRcHlJn3XSgolxAAkmIHEk9Fdt2tyCYfiGTxDZsOro18FhPIoK2dkNmynUNk16jS9tKo5upcATPWNSuMDs6tWJFKk55GsQI83EXW6Po08MzPBPBreZ4AfXBM9k7KazNUIDQXPqOFgBmJcb+a5/y36NVgXezDcTSLXFr2lr2mHNcCCDxBCW2dSzvDeZgeP1bzWl7c3bp47tcRek8t/tkkBsNEMDwedvXos2qYKrQe0VWOpuIBE2tza4fELeGZTX9MpY3Fk/h9luYW5m8Y8wbp/v8A14GHpT7PegcCYE+QkeZVlo7ZpYnBtrvytfTMVgIHfaB3o4Bwh3nHBZptTHGvXc+8WDRyHCVjGMpT58GkpR04G9R/eTijWsZ6/JNKmvkuaboaevz/AGXUcxzVfcj+PFchcEyfFeypBzinaBJ0WLx1zKXpBCw7wUgiFdtj1uM6gA8hEnx5hU7BUrgq37Ip8eZiPnfyXNlZviRcsKJMR+IuaXE96bX9PqysezKF+Z4jQmWgweXD0Vd2OHEibAj0lzZP/t6q5bNbbS8DQyXfIXCwirZfId4wE0o05gcIt8L+Cxrb2xHOqvp27MuLgfwuIiQOs+5bVicPAMRxPGeU++FRd4cLFSefxjn5LTZqRmkmjFnVH03uiWuEtPCLZXR70iFZN89ldm/tmiWPMO6PHHzVbhdkWmrMZM9C4ezilALL1oVipJbvYQ1SQ0S4d6OOWQD6EhXrdLDGnUdIjKL+Soewce7DV2VWXLDIBsHDRzXdC0kea0Pejb1Dsu2oEO7Zoyie8DEEPH3SLz1C4/kKV/6dOGcaplExtbNiKxmZe4k8ySZP1yTWkfr1Tvd7Z78Q8MbEnV3ACYkrR9hbpU8JULa/Z1RVHdJp/d0IgzFzwPJXnkjjVMzjjc3aM4wziRN40J4Cef7ppiDGgifceIWx7vbI7E1abY7HO7K0jVhNs062VXGw8HRq1MPiaeYyS2oHuacrpLS2DblxuFnH5Eb5NPx2+xnJEpSkVbsZuE4mcPWpvYTYPzMeAT0BDvG3grduz9mlCxrF1Q2/K3yAv6rb8iFcMweOXZmVNYSLBer6QoblYNrQBh2QOiE6/wDCdP6ZdsnYdCk/tGhxdwkzlH5ZVkx4q1aDmYeqKb4/DBIH3Qfuk81V93Mb2jRef0VnoU+Wq8+alZ1Qmo0U+hjq9MgYiniHFps4Euv/AKXtIjwUztfbJy06JBYXAPriLtF8jDexOpCmMY8weB5qv7ZOZjKfESZuZJtJPNQp26aOic4zd0dY1wrmgym4uawl1SDaYhrY48SuftHwk4Ok8wclVt4gw9rgQOk5T5I2DgTS4z5FSH2hUs+zXkasfScRzGbLb/NXxv7qjDNxGjG3VCLZjBPeuQCBpI9UVrOkWufikXe15pZ9yvTOI5rPkDglHC0dPr66pAGTPAJZwMEoQIliSqv4L11VJgIWSO2BO6QTekxPMO2VVkMldnj4K17Kp2H72VbwLVbtl0rDz14WuuTIzqxKkWnZbJjgQB8Yvz4eit+zPZEjgOPujie62fFVfZNMyeAuNeOZs/8AtPkrbs27WmI4dQS60epUYe4zCuJZbqY+viqtvDg8w6hXGqy2pOn7KGxdGQfPz0j68VbIuTOD4KHi8C2qzI+Sx8gjn1Bi0W9Fl28Ow6mEqlj7tPepv4PZwPQjQj9QtoxNAtdbynlZJbS2RTxdE0qrSREtIs6m7g5hOh+MwVrjnRnJGG0wu2jVTG3d2q+Cd/dbLHexUA7ruh/C7ofKVFN1W9lDlrbSRquxh8pY50XB+LmyfcfJLVjISuLE9kCfutsPzOc74OCiwXP7ONjHvVTo6A3wbN40vK0ba9alRoGtUY57mCG5dfAXgDiq5us/LTYDawsPdKsmKrUywhwBHELypy2nbO2nGNIhNlb0YbGOax3bUanstlsh06CWa+YCY7fpUqlRoIa40ye9xP5XRqJvBUJjKbKlX/44NMA3dN5m2WNPFS+CwWRsmfir5Omv0tEYlkTe5MbJpNMc7fUK6bNoholUfBYgNdwj61VkdjC5oAsOf6KuPvyUydyYqbWAMIUMK0aL1dG5nqj5k2Tteph3Sw2m7Tof0PVaFsHfik6A85HcnaeTtCstQV1zxRkQfQ2GxjarbEXTDEbNaSSD+ixTBbTrUf8ApVHs6A93/E2U/hN98U0QTSd4gtP/AI2XHP4r8GsclGo4ShHRON6GB2zsUP8A6XkeLRmaR5gLN6O/tXjTpn/9CPi1c7V34qVaNSlkY0PaWkioSQDYwMqpD48oysSmpIqDD3l7UcuAF49eiYUdtdASdWsSuDouAUJoF01cyu6YQPsO6TFI4Sn1CY4fgpbBURwESs5siKtkrs6jMGxhXLZVKIn+eKr+yKIEfJWfAtiPriuOTs7YRqJPbOd32t46f5FouPJW/Z7O6OHsz46j4qp7GZ/dkm0TPWbfJW/A0wIHQe4AC/l71rhRjmHNXTwUZWpRPu+vrVSzm28vkmVZn18lfKrM4Mrm1MLaeIUZQrnNEaRb4Ky4unM+CqePd2TiWxPGVlFkyjZMuYHtc10Pa4EOa8BzSOIymyoeP+zujVGbD1eycc3ceC6nY6A+0z3hWOhj82rjKdkzTnUjiLLTf0Zasyva+5OOw85sO97R9+l/daf8bjzAUHjXxV5QWtg2IDWhot/tX0Zg8ScoIcdBMp/iaNGqJq02PH52NeP/ACBWylaI5TMY2JtUmGzyk/JWbEVx2ZE8Lq0V938KCCzDYe9/+k1sHpAXDtjUoP8Aap/4hcOTD9uDtjnVcoz/AGPkJIm88P0VjdnIgRHP9lKv2Wxo7rWt/wBLQ34Jv2Kzlj5JeTYa7O2exhzGXu4ToPAfqpUYhN6a6kKexXuLhyEhmQo2IpHzNnRnXCF6mxzHWdGdcFCWTYrnXTaiQhASybHbqy57VNoXqEWKOeuc64hEJZApnXbaiQhEJYJGjiIUjhtowq8iVWSTJXBecJt4DipjD71gDULL8x5lGc8z6rLpI06rNowW+wbFwpyl9owH3gvnztDzPqjtXfiPqrxhqUlKz6LH2kj8QXDvtHEe0F879q78R9Udq78R9SrNFVwb3X+0EH7wVf2lveHk3CyTtXfiPqvM55n1WfTRbdmjt3ph2qk8LvpaCVkuY8yjMeZTpjY2jC79ACMw0Uk3f8dnGYT5LBs55n1R2rvxH1V1GipvdP7QRAkhdn7QW8wsB7V34j6o7V34j6lNSWbtU39afvBMa2+o5hYv2rvxH1R2juZ9VV40wnRslPfMTqFxV3zE6rHu0dzPqvM55n1Kr0kWUzYv+dRzCFjuc8z6lCjoRJ6h4hCFuZghCEAIQhACEIQAhCEAIQhACF4vUAIQhACELxAeoQhACEIQAhCEAIQhACEIQAhC8QHqF5K9QAhCEAIQhACEIQAhCEAIQhACEIQAvCvUIDwL1CEAIQhAC8QhAeoQhACEIQAhCEAIQhACEIQAvChCA8C6QhACEI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990600" y="160338"/>
            <a:ext cx="6477000" cy="523220"/>
          </a:xfrm>
          <a:prstGeom prst="rect">
            <a:avLst/>
          </a:prstGeom>
          <a:noFill/>
        </p:spPr>
        <p:txBody>
          <a:bodyPr wrap="square" rtlCol="0">
            <a:spAutoFit/>
          </a:bodyPr>
          <a:lstStyle/>
          <a:p>
            <a:pPr algn="ctr"/>
            <a:r>
              <a:rPr lang="en-US" sz="2800" b="1" dirty="0" smtClean="0">
                <a:latin typeface="Janda Quick Note"/>
              </a:rPr>
              <a:t>History of SEO: Once Upon a Time</a:t>
            </a:r>
            <a:endParaRPr lang="en-US" sz="2800" b="1" dirty="0">
              <a:latin typeface="Janda Quick Note"/>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0556"/>
          <a:stretch/>
        </p:blipFill>
        <p:spPr bwMode="auto">
          <a:xfrm>
            <a:off x="170815" y="2133600"/>
            <a:ext cx="805878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509661"/>
            <a:ext cx="4498282" cy="4348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950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52500"/>
            <a:ext cx="7342020" cy="1303020"/>
          </a:xfrm>
        </p:spPr>
        <p:txBody>
          <a:bodyPr>
            <a:normAutofit/>
          </a:bodyPr>
          <a:lstStyle/>
          <a:p>
            <a:pPr marL="0" indent="0" algn="ctr">
              <a:buNone/>
            </a:pPr>
            <a:r>
              <a:rPr lang="en-US" sz="2400" dirty="0" smtClean="0"/>
              <a:t>Then came: using random words all over and targeting the same keyword repeatedly to make sure Google got the point</a:t>
            </a:r>
          </a:p>
          <a:p>
            <a:pPr algn="just"/>
            <a:endParaRPr lang="en-US" sz="3600" dirty="0"/>
          </a:p>
        </p:txBody>
      </p:sp>
      <p:sp>
        <p:nvSpPr>
          <p:cNvPr id="2" name="AutoShape 2" descr="data:image/jpeg;base64,/9j/4AAQSkZJRgABAQAAAQABAAD/2wCEAAkGBxQSEhUUExQUFRUXFxUXFBcXFRcVFxQXFxUXFxQVFBYYHCggGBolHRQUIjEhJSkrLi4uFx8zODMsNygtLisBCgoKDg0OGhAQGiwcICQsLCwsLCwsLCwsLCwsLCwsLCwsLCwsLCwsLCwsLCwsLCwsLCwsLCwsLCssLCwsKzcsLP/AABEIAMIBAwMBIgACEQEDEQH/xAAcAAABBQEBAQAAAAAAAAAAAAAAAwQFBgcCAQj/xABAEAABAwIDBQUFBwMCBgMAAAABAAIRAyEEEjEFBkFRYRMicYGRMqGxwfAHQlJi0eHxFCOScoIVFjNDorIkY4P/xAAZAQEAAwEBAAAAAAAAAAAAAAAAAQIDBAX/xAAkEQACAgIBBAIDAQAAAAAAAAAAAQIRAxIhEzFBUQQiFDJhcf/aAAwDAQACEQMRAD8AxJCEKwBCEIAQhCAEIQgBCEIAQhCAEIQgBCEIAQhCAEIQgBCEIAQhCAEIQgBCEIAQhCAEIQgBCEIDxErvIvcimgcISnZoNNRQEkSlRTXXYpQEJRmTltG6X/o0BH5kSpFmCngvTgkYI2USpL+iS1DZ08FFk0Q6JVjp7FkaJQ7C6KvUROjKxKJVpZsHW3FeVNgxw4JuhqyryiVNDZnRJ/8AD1OyIoiZRKnKGys2ic0th20RzSFFalEq0/8AAhyXNPYgnRRuhTKxKJVnfsOOHFA2HaY4wm6FFYRKsGI2RHBIu2ZHBSpJkELKJUuNn9F5TwEnRTYImUSrI3YsjRLM3ezcFGyBVZRKuWH3Wn7qWO6n5U2QKPKFef8AlX8qE2QKYvV4vQFsWPQUZl7kK8LFBAZl6HlcAL2CEIOxUunH9V4G0cR52TNeqASFLFj9j8RdLMqjn7gokLsPSgS7wToR5935pXD1TI4W96jWVOvT9krQ196q4gsuGxMCLGeIKkDUmIEec+RCgKD9NFIYetEeyQD0nyXNKJtGRIsqi9xM3Hu+fvT+s0dnJEfdBk6ySJ8VH/0wq1AWANLoBIIDbSSSNBwUmcA8UhJzU3y6DciIOvDhx4qqJb4K3Woy52XxHnMW4KKxQLDf3K04bZ4cSCLFssMakOIIE6kDVNcTshzw45Zy+1wAJi03jlyWkSjILZtchxNiNeM+SnaGIDpjpby/lRJwuXugGxOUHW2gvaSlMI0j6jXUJNEJj2tiY8vfokzirpGrM3C47P6/dUSFjh+KJF+fwn9kNxU/WpNk1cCY+p+rpxTw5gJSIG9asSdLeaRcSVJf0vp42SjcMTcNnyMKylQ1IhtBx4x5fJPsDgDMmY6D9VL4bAz+AH/WwT6lTeEwB4ZfAOYT42Kh5JeiVFEThsAeJ+HvT7D0g1xmIlWJmw3xcFp5lpj10TWvu7UylzXNJn2R+qpUmStRShRaWgj+V1Ww3dtHql8Fs+oAM7b8IT1mDHIjmibQcVZAz+VCmzgQhNmND51ATilA/hI02pVoXezMcDEDg31XJJOvwXAaumlVoWcv80tTZ3VyRK9oVIMcEAV2j6C47JpGgkeSXxFZsC3w/VdYYNdodeH6JZFjX+jBEi3vSFXDuHUdL+vJSzKcMIPVINb1PS6kiyMa6Eth6l7p9WwQcJFne4+PLxUaWFpMiCNQUJTJSlVTmniwCJ+KhWVeaVbVlZuJZMuuxq4c8X4RxV0rDPRAaHESeM8tR/is02HVh0Sr9szEEERdth5+fD9FyzuMjopNDbF0clQOaIaHi34uBPuafNTGz3NZVqAOaGODYke1qJcDoSCJOk+Ke18L3ZymDE6HnBi9rFOf+A0asHJ0FzEDXKZ8CrRso6rkrG1NkNLnMsbmAIkEaCeBHCegUD/QEOuD0Pn8dVe9r0MkCXOibP8AaHnEyCqri6oDvGfGVWU/AjEh8TQDTokWsBTnFVQ5RmKrZLAyToFMbZDpdx4RAkwOpgAdSeSaVtrNBgAu66N8J1PuUXjHvdGZ3gALD9T1SQYt44l5KOfokHY6oTY5R+UQfXX3rg1SZJJPiZ+KZsqGQCnTwGgkmFekiiY7w1aAI+vJLV8ScwM8P1UZQqgwA4BOHjvcxH6/op8kc0T2y946lIjK4t8DCvOx99g8xVAf1Ptf5C6yfKlqNYtKvx6KtM3/AAb6NYTScAfwuM+9J42gWaiD7lk+x9tuYRdaNsTedtVuSrcc+XgqyxKS4KrK49zohCdVdlOJJY9hadCSQfMIXJ0J+jo6sfZ8yhsLtgPDzSyWZSjKOdz8h8/NdWxUazC6a5SLGdJ8eCTxDBIgASL2SyBpN0hW9ykgyPTjzTHGg5vrRSgeUHGPZzDja/qlKFUB2ljr06hTe7NJsgOEg8/etR2JuthcRRLHMAtaBBk6LJ5qdGvS+uxlOPpCAW3FuOo4Jg/wU3vFsJ+DxDqLz3YzUzzaZt5KJexXTsxaOaRXuOwgqNt7QHd6/lXjRdOqZ0V0VfBV5XrXKR23hcr8w0ffz4hRqGifBI4LEkEQVed3toCB4/ys3pOgq4bruBPDj5HhwWGaFqzoxS8GwbJxzcsEz7MjxgE28feVYaOF7EGIiBA4RygmDqVVtgNENAIuBexsYABB8FZsQC1pObNLYiNLy0kXgxIlZQfBE1bKdvRjh58NfKx5fNUqq4m5F/RTONruq1HukFoJDb/ht8ZUbiKJOunCypVdwyExeIDQSRc+8qNoySXG5K8xdTPUOsNsPmV3TJHNdMFSsxfLEsW24SYC6rznP1C9jzVyo1rPg+CUp1QQcwceoOnkkGsJdHVXvdnZtN7QHNBE8uIuUnNQVlseJzZTaT8rpDTlPnx1aVNV3U47vKQdDP8AE+i2inurha1DLkAMd0wO6sX2ts0YbE1aAOYNccp6aifVVWTYSgkMSea6BXtRqTdZXTKNDukYUvszGlpUM6rYiBeL3kROl4/hd4aqtEzNo0DD7yODQJQqYK56fBC13fsw1Ko0SUvRPek9fh+yQBj3/BdUKbnkDK6/AA8bCANblcqO9RscjFATzXFfECRY8PgvaoBqta0QQ0B3V0kzHCxaPJPtu0CyrToFuWGzMQSXQb+71UF3FdhgcQDwPAeCZ4pwc6yk9pbPdSbEjvAefgkXYENoioc0gt8DJjVWTM9eLH27m0+ye3OzM32Wk83DQ81qe7W8+GpkU6pLKkxAaTN7e5ZfsKgKuKwtLgarCRzvK1vam6uHdixVc0Fv3mlsgEgiR4gn3Lmy0pWzoj+tFY+1XBF9dmIaZp9m0C0d576ke6m70VEqM+ZWjfafUpso0qbD95rQJJDWsDnSepNWB0lZ1N/Iq2N2jGSQ0cu6T/iitofJJNNl0IykiTGFp1jTZVcWNc4NDmgOLXOBDLci4tB6EqpGkZIgyJBHIgwVbMDgnVw4MNMZcp772sBdn7rQTqSREJpWw7qOOrZA6GOfJbbKHAkSRoLjzHRWRCkV1mqsu7zmgg5jmJsPcR71WR9fyneCw73kZZ6clWaTXJtFm4bErCGuk8ZHKACIHiFbcYf7QdM8ptEcxN/3WD7O2Ni2wWtmNASePKHDXorlht6zTp9lXpVaNQjK3M81KLybWc/v0z5lvRcyxrwy0nLvRH7ttPa1aYOYFrHzMwSxpcI4XdKNv7RFIGmBLyxzxcWAIYD1OZwt0KrdbEVGYlgY5wAAmONiGh0CTbKI6c1zt/EEve/M6pagxpcBaab6j2gC1jl63uVeWK5JlIzdUR9CwPh+iW/qWxE8fmmuGbmPpP8ACdYKg2riC2mDlLgBIE2ADtOoMLRllCuWxF2IbmXv9Q3n5pxjKPaYh1NrQ0s7vKcoiT1MH1SG0cM5hyRoT4jSfkoXYq48iNKpDsw5zznxV93d2wwMJ7I9xzTU5gG0e5U/C0msdBMwA7wkSQVqH2WbIZVweJqVBIqPieMMHD1WeZWjTE9Sxbvb6YasezpteHRF8rfQTKznfTZzaeJe+ZNWpVMTOVtOp2bWnrLXHXQtsFpWx8DQwlN2YAkEuzljZ09qQNYbr0WZ7848VMWQBDA1uQj7xeO0c885LvQBYwdy4E0lZBOF/rkm9RLD2oSWIH19eK6I9zJnFV37+5dUnJGub/XRK0WrZGTQ7a+y8SQahXMRDdpzBi6IqsbUY4hrmnQiqOzDhBBBaXh0i4LVK0dvim91Sn3L52ta57mtiSymXGeIaYMzAPAKt4GoQ+ejwI5zbzugElopgk5gDEmJEgQNJWDR3KN8E1UBqitjYAOeRAEB5Oa4HA5XeFl1h8YMTnrYggkAR3gwgNECPUGOiYYvG1aFJ2DzCMwdVgauH/bkjgdY9dVEQraWRKdcFw3n2lh8Xlc0tYWjKWlwF2zccDwFlAbT2oHNFNk5YE3sY4x4qLdquXBSoVyV34pE3u/VyYim9rxTcxzXAuIAt4nlK2xmJzw/te0JYM7u6AS2YPctEH3LFt1sOH1IztabXc3MPRXzelww+DcRkmpkotLAGh5cZeTHJrXrlzq5JG8GlC/JAbf2iKwquHsurgs/0tZkEdCAFCDWZ4Hgm39S4DKDabDl4JOtVdA+I8VqoNcGUpJneJdGZI0nC2aYkZoiYzXibTEripVkXQ6s0tADSHcTMgjw4LWKZmy3ba2tRrgBtSkQKLGZqmHNPKAZh4aSHua2QHCAYjiq5W3nfTY+jhi5jHQ11Qw2pUaAbOy2aLnwEDmmFZ3dPh8VGKUiEkKUmZjCuWw8GGtBgX1B8Bf4Kt7JpDOJ+ErQ9lNaSGixmnw0BEzHnb/SFjlkbwRad3g1wIc0XIDSWi2YgTBHL5qT25gaVbDVGVGMLXB0SLtd+U6yCTBUZhQGNkWHhYDLIBBPI+oUvQo5xAOpFuHecBNtOOukevPGVF5qzHMXu/isNWzh0mA6m64LxplA4uAPHVSWzBSpurMxLO27gxHtZB2ssAfSIbZrmOqSI/7bRwWnbzbFa6gCACWgEC99ZHoVk29jnAsePYqUyNSQ1wdLmxMAmL88oldKey5MWqYvs/b4w4PsPsWvaYfOZoa4zoRlzRHEgm8RHYXNg208S0XcZZNwRBB04gkeqjeyfVLaTJc4Ehv+6+kWGqX2rtZ1SnTodzs6MgFsHO4m7g/i2wgdJ4qyj4L/AK8k3sqpTztxdYEntMxiA10mSCPDNp0SO8PY1a/bU3DITPtDugxYjyKqsJKFPTM1kSdkticU2pUe6+WABzgQL+i0n7N8e1lF1J+IhhzO7MOYM2cQc03tAMCNVk+HN/itU3Lwzckiox02yFoJv14rHP8AWJrhp3ZL777VFHCFszUqDs28yDZ7h0yz/kFneNrdo4H8NNjfGAR8IT/fjEg4p9MGRQYxg5Zozuy/5gf7VACoT943+goxQqJWU1yOBAM3+SRrnxSVfPHE6eXkkW1uHC1vitNSl2e1nSfrolqToTSpUuE8diw5gbkYD+Jup9VorM3QsKqE2DwhaGNEUXObbQgm8zfT0SlWplLSNRcHlJn3XSgolxAAkmIHEk9Fdt2tyCYfiGTxDZsOro18FhPIoK2dkNmynUNk16jS9tKo5upcATPWNSuMDs6tWJFKk55GsQI83EXW6Po08MzPBPBreZ4AfXBM9k7KazNUIDQXPqOFgBmJcb+a5/y36NVgXezDcTSLXFr2lr2mHNcCCDxBCW2dSzvDeZgeP1bzWl7c3bp47tcRek8t/tkkBsNEMDwedvXos2qYKrQe0VWOpuIBE2tza4fELeGZTX9MpY3Fk/h9luYW5m8Y8wbp/v8A14GHpT7PegcCYE+QkeZVlo7ZpYnBtrvytfTMVgIHfaB3o4Bwh3nHBZptTHGvXc+8WDRyHCVjGMpT58GkpR04G9R/eTijWsZ6/JNKmvkuaboaevz/AGXUcxzVfcj+PFchcEyfFeypBzinaBJ0WLx1zKXpBCw7wUgiFdtj1uM6gA8hEnx5hU7BUrgq37Ip8eZiPnfyXNlZviRcsKJMR+IuaXE96bX9PqysezKF+Z4jQmWgweXD0Vd2OHEibAj0lzZP/t6q5bNbbS8DQyXfIXCwirZfId4wE0o05gcIt8L+Cxrb2xHOqvp27MuLgfwuIiQOs+5bVicPAMRxPGeU++FRd4cLFSefxjn5LTZqRmkmjFnVH03uiWuEtPCLZXR70iFZN89ldm/tmiWPMO6PHHzVbhdkWmrMZM9C4ezilALL1oVipJbvYQ1SQ0S4d6OOWQD6EhXrdLDGnUdIjKL+Soewce7DV2VWXLDIBsHDRzXdC0kea0Pejb1Dsu2oEO7Zoyie8DEEPH3SLz1C4/kKV/6dOGcaplExtbNiKxmZe4k8ySZP1yTWkfr1Tvd7Z78Q8MbEnV3ACYkrR9hbpU8JULa/Z1RVHdJp/d0IgzFzwPJXnkjjVMzjjc3aM4wziRN40J4Cef7ppiDGgifceIWx7vbI7E1abY7HO7K0jVhNs062VXGw8HRq1MPiaeYyS2oHuacrpLS2DblxuFnH5Eb5NPx2+xnJEpSkVbsZuE4mcPWpvYTYPzMeAT0BDvG3grduz9mlCxrF1Q2/K3yAv6rb8iFcMweOXZmVNYSLBer6QoblYNrQBh2QOiE6/wDCdP6ZdsnYdCk/tGhxdwkzlH5ZVkx4q1aDmYeqKb4/DBIH3Qfuk81V93Mb2jRef0VnoU+Wq8+alZ1Qmo0U+hjq9MgYiniHFps4Euv/AKXtIjwUztfbJy06JBYXAPriLtF8jDexOpCmMY8weB5qv7ZOZjKfESZuZJtJPNQp26aOic4zd0dY1wrmgym4uawl1SDaYhrY48SuftHwk4Ok8wclVt4gw9rgQOk5T5I2DgTS4z5FSH2hUs+zXkasfScRzGbLb/NXxv7qjDNxGjG3VCLZjBPeuQCBpI9UVrOkWufikXe15pZ9yvTOI5rPkDglHC0dPr66pAGTPAJZwMEoQIliSqv4L11VJgIWSO2BO6QTekxPMO2VVkMldnj4K17Kp2H72VbwLVbtl0rDz14WuuTIzqxKkWnZbJjgQB8Yvz4eit+zPZEjgOPujie62fFVfZNMyeAuNeOZs/8AtPkrbs27WmI4dQS60epUYe4zCuJZbqY+viqtvDg8w6hXGqy2pOn7KGxdGQfPz0j68VbIuTOD4KHi8C2qzI+Sx8gjn1Bi0W9Fl28Ow6mEqlj7tPepv4PZwPQjQj9QtoxNAtdbynlZJbS2RTxdE0qrSREtIs6m7g5hOh+MwVrjnRnJGG0wu2jVTG3d2q+Cd/dbLHexUA7ruh/C7ofKVFN1W9lDlrbSRquxh8pY50XB+LmyfcfJLVjISuLE9kCfutsPzOc74OCiwXP7ONjHvVTo6A3wbN40vK0ba9alRoGtUY57mCG5dfAXgDiq5us/LTYDawsPdKsmKrUywhwBHELypy2nbO2nGNIhNlb0YbGOax3bUanstlsh06CWa+YCY7fpUqlRoIa40ye9xP5XRqJvBUJjKbKlX/44NMA3dN5m2WNPFS+CwWRsmfir5Omv0tEYlkTe5MbJpNMc7fUK6bNoholUfBYgNdwj61VkdjC5oAsOf6KuPvyUydyYqbWAMIUMK0aL1dG5nqj5k2Tteph3Sw2m7Tof0PVaFsHfik6A85HcnaeTtCstQV1zxRkQfQ2GxjarbEXTDEbNaSSD+ixTBbTrUf8ApVHs6A93/E2U/hN98U0QTSd4gtP/AI2XHP4r8GsclGo4ShHRON6GB2zsUP8A6XkeLRmaR5gLN6O/tXjTpn/9CPi1c7V34qVaNSlkY0PaWkioSQDYwMqpD48oysSmpIqDD3l7UcuAF49eiYUdtdASdWsSuDouAUJoF01cyu6YQPsO6TFI4Sn1CY4fgpbBURwESs5siKtkrs6jMGxhXLZVKIn+eKr+yKIEfJWfAtiPriuOTs7YRqJPbOd32t46f5FouPJW/Z7O6OHsz46j4qp7GZ/dkm0TPWbfJW/A0wIHQe4AC/l71rhRjmHNXTwUZWpRPu+vrVSzm28vkmVZn18lfKrM4Mrm1MLaeIUZQrnNEaRb4Ky4unM+CqePd2TiWxPGVlFkyjZMuYHtc10Pa4EOa8BzSOIymyoeP+zujVGbD1eycc3ceC6nY6A+0z3hWOhj82rjKdkzTnUjiLLTf0Zasyva+5OOw85sO97R9+l/daf8bjzAUHjXxV5QWtg2IDWhot/tX0Zg8ScoIcdBMp/iaNGqJq02PH52NeP/ACBWylaI5TMY2JtUmGzyk/JWbEVx2ZE8Lq0V938KCCzDYe9/+k1sHpAXDtjUoP8Aap/4hcOTD9uDtjnVcoz/AGPkJIm88P0VjdnIgRHP9lKv2Wxo7rWt/wBLQ34Jv2Kzlj5JeTYa7O2exhzGXu4ToPAfqpUYhN6a6kKexXuLhyEhmQo2IpHzNnRnXCF6mxzHWdGdcFCWTYrnXTaiQhASybHbqy57VNoXqEWKOeuc64hEJZApnXbaiQhEJYJGjiIUjhtowq8iVWSTJXBecJt4DipjD71gDULL8x5lGc8z6rLpI06rNowW+wbFwpyl9owH3gvnztDzPqjtXfiPqrxhqUlKz6LH2kj8QXDvtHEe0F879q78R9Udq78R9SrNFVwb3X+0EH7wVf2lveHk3CyTtXfiPqvM55n1WfTRbdmjt3ph2qk8LvpaCVkuY8yjMeZTpjY2jC79ACMw0Uk3f8dnGYT5LBs55n1R2rvxH1V1GipvdP7QRAkhdn7QW8wsB7V34j6o7V34j6lNSWbtU39afvBMa2+o5hYv2rvxH1R2juZ9VV40wnRslPfMTqFxV3zE6rHu0dzPqvM55n1Kr0kWUzYv+dRzCFjuc8z6lCjoRJ6h4hCFuZghCEAIQhACEIQAhCEAIQhACF4vUAIQhACELxAeoQhACEIQAhCEAIQhACEIQAhC8QHqF5K9QAhCEAIQhACEIQAhCEAIQhACEIQAvCvUIDwL1CEAIQhAC8QhAeoQhACEIQAhCEAIQhACEIQAvChCA8C6QhACEI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www.thewriterteam.co.uk/wp-content/uploads/2013/02/keyword-stuff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1293" y="2103120"/>
            <a:ext cx="420735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262" y="4145280"/>
            <a:ext cx="711342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90600" y="160338"/>
            <a:ext cx="6477000" cy="523220"/>
          </a:xfrm>
          <a:prstGeom prst="rect">
            <a:avLst/>
          </a:prstGeom>
          <a:noFill/>
        </p:spPr>
        <p:txBody>
          <a:bodyPr wrap="square" rtlCol="0">
            <a:spAutoFit/>
          </a:bodyPr>
          <a:lstStyle/>
          <a:p>
            <a:pPr algn="ctr"/>
            <a:r>
              <a:rPr lang="en-US" sz="2800" b="1" dirty="0" smtClean="0">
                <a:latin typeface="Janda Quick Note"/>
              </a:rPr>
              <a:t>History of SEO: Once Upon a Time</a:t>
            </a:r>
            <a:endParaRPr lang="en-US" sz="2800" b="1" dirty="0">
              <a:latin typeface="Janda Quick Note"/>
            </a:endParaRPr>
          </a:p>
        </p:txBody>
      </p:sp>
    </p:spTree>
    <p:extLst>
      <p:ext uri="{BB962C8B-B14F-4D97-AF65-F5344CB8AC3E}">
        <p14:creationId xmlns:p14="http://schemas.microsoft.com/office/powerpoint/2010/main" val="307148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52500"/>
            <a:ext cx="7342020" cy="952500"/>
          </a:xfrm>
        </p:spPr>
        <p:txBody>
          <a:bodyPr>
            <a:normAutofit/>
          </a:bodyPr>
          <a:lstStyle/>
          <a:p>
            <a:pPr marL="0" indent="0" algn="ctr">
              <a:buNone/>
            </a:pPr>
            <a:r>
              <a:rPr lang="en-US" sz="2400" dirty="0" smtClean="0"/>
              <a:t>Then, when that stopped working, came “</a:t>
            </a:r>
            <a:r>
              <a:rPr lang="en-US" sz="2400" dirty="0" err="1" smtClean="0"/>
              <a:t>linkbuilding</a:t>
            </a:r>
            <a:r>
              <a:rPr lang="en-US" sz="2400" dirty="0" smtClean="0"/>
              <a:t>”</a:t>
            </a:r>
          </a:p>
          <a:p>
            <a:pPr algn="just"/>
            <a:endParaRPr lang="en-US" sz="3600" dirty="0"/>
          </a:p>
        </p:txBody>
      </p:sp>
      <p:sp>
        <p:nvSpPr>
          <p:cNvPr id="2" name="AutoShape 2" descr="data:image/jpeg;base64,/9j/4AAQSkZJRgABAQAAAQABAAD/2wCEAAkGBxQSEhUUExQUFRUXFxUXFBcXFRcVFxQXFxUXFxQVFBYYHCggGBolHRQUIjEhJSkrLi4uFx8zODMsNygtLisBCgoKDg0OGhAQGiwcICQsLCwsLCwsLCwsLCwsLCwsLCwsLCwsLCwsLCwsLCwsLCwsLCwsLCwsLCssLCwsKzcsLP/AABEIAMIBAwMBIgACEQEDEQH/xAAcAAABBQEBAQAAAAAAAAAAAAAAAwQFBgcCAQj/xABAEAABAwIDBQUFBwMCBgMAAAABAAIRAyEEEjEFBkFRYRMicYGRMqGxwfAHQlJi0eHxFCOScoIVFjNDorIkY4P/xAAZAQEAAwEBAAAAAAAAAAAAAAAAAQIDBAX/xAAkEQACAgIBBAIDAQAAAAAAAAAAAQIRAxIhEzFBUQQiFDJhcf/aAAwDAQACEQMRAD8AxJCEKwBCEIAQhCAEIQgBCEIAQhCAEIQgBCEIAQhCAEIQgBCEIAQhCAEIQgBCEIAQhCAEIQgBCEIDxErvIvcimgcISnZoNNRQEkSlRTXXYpQEJRmTltG6X/o0BH5kSpFmCngvTgkYI2USpL+iS1DZ08FFk0Q6JVjp7FkaJQ7C6KvUROjKxKJVpZsHW3FeVNgxw4JuhqyryiVNDZnRJ/8AD1OyIoiZRKnKGys2ic0th20RzSFFalEq0/8AAhyXNPYgnRRuhTKxKJVnfsOOHFA2HaY4wm6FFYRKsGI2RHBIu2ZHBSpJkELKJUuNn9F5TwEnRTYImUSrI3YsjRLM3ezcFGyBVZRKuWH3Wn7qWO6n5U2QKPKFef8AlX8qE2QKYvV4vQFsWPQUZl7kK8LFBAZl6HlcAL2CEIOxUunH9V4G0cR52TNeqASFLFj9j8RdLMqjn7gokLsPSgS7wToR5935pXD1TI4W96jWVOvT9krQ196q4gsuGxMCLGeIKkDUmIEec+RCgKD9NFIYetEeyQD0nyXNKJtGRIsqi9xM3Hu+fvT+s0dnJEfdBk6ySJ8VH/0wq1AWANLoBIIDbSSSNBwUmcA8UhJzU3y6DciIOvDhx4qqJb4K3Woy52XxHnMW4KKxQLDf3K04bZ4cSCLFssMakOIIE6kDVNcTshzw45Zy+1wAJi03jlyWkSjILZtchxNiNeM+SnaGIDpjpby/lRJwuXugGxOUHW2gvaSlMI0j6jXUJNEJj2tiY8vfokzirpGrM3C47P6/dUSFjh+KJF+fwn9kNxU/WpNk1cCY+p+rpxTw5gJSIG9asSdLeaRcSVJf0vp42SjcMTcNnyMKylQ1IhtBx4x5fJPsDgDMmY6D9VL4bAz+AH/WwT6lTeEwB4ZfAOYT42Kh5JeiVFEThsAeJ+HvT7D0g1xmIlWJmw3xcFp5lpj10TWvu7UylzXNJn2R+qpUmStRShRaWgj+V1Ww3dtHql8Fs+oAM7b8IT1mDHIjmibQcVZAz+VCmzgQhNmND51ATilA/hI02pVoXezMcDEDg31XJJOvwXAaumlVoWcv80tTZ3VyRK9oVIMcEAV2j6C47JpGgkeSXxFZsC3w/VdYYNdodeH6JZFjX+jBEi3vSFXDuHUdL+vJSzKcMIPVINb1PS6kiyMa6Eth6l7p9WwQcJFne4+PLxUaWFpMiCNQUJTJSlVTmniwCJ+KhWVeaVbVlZuJZMuuxq4c8X4RxV0rDPRAaHESeM8tR/is02HVh0Sr9szEEERdth5+fD9FyzuMjopNDbF0clQOaIaHi34uBPuafNTGz3NZVqAOaGODYke1qJcDoSCJOk+Ke18L3ZymDE6HnBi9rFOf+A0asHJ0FzEDXKZ8CrRso6rkrG1NkNLnMsbmAIkEaCeBHCegUD/QEOuD0Pn8dVe9r0MkCXOibP8AaHnEyCqri6oDvGfGVWU/AjEh8TQDTokWsBTnFVQ5RmKrZLAyToFMbZDpdx4RAkwOpgAdSeSaVtrNBgAu66N8J1PuUXjHvdGZ3gALD9T1SQYt44l5KOfokHY6oTY5R+UQfXX3rg1SZJJPiZ+KZsqGQCnTwGgkmFekiiY7w1aAI+vJLV8ScwM8P1UZQqgwA4BOHjvcxH6/op8kc0T2y946lIjK4t8DCvOx99g8xVAf1Ptf5C6yfKlqNYtKvx6KtM3/AAb6NYTScAfwuM+9J42gWaiD7lk+x9tuYRdaNsTedtVuSrcc+XgqyxKS4KrK49zohCdVdlOJJY9hadCSQfMIXJ0J+jo6sfZ8yhsLtgPDzSyWZSjKOdz8h8/NdWxUazC6a5SLGdJ8eCTxDBIgASL2SyBpN0hW9ykgyPTjzTHGg5vrRSgeUHGPZzDja/qlKFUB2ljr06hTe7NJsgOEg8/etR2JuthcRRLHMAtaBBk6LJ5qdGvS+uxlOPpCAW3FuOo4Jg/wU3vFsJ+DxDqLz3YzUzzaZt5KJexXTsxaOaRXuOwgqNt7QHd6/lXjRdOqZ0V0VfBV5XrXKR23hcr8w0ffz4hRqGifBI4LEkEQVed3toCB4/ys3pOgq4bruBPDj5HhwWGaFqzoxS8GwbJxzcsEz7MjxgE28feVYaOF7EGIiBA4RygmDqVVtgNENAIuBexsYABB8FZsQC1pObNLYiNLy0kXgxIlZQfBE1bKdvRjh58NfKx5fNUqq4m5F/RTONruq1HukFoJDb/ht8ZUbiKJOunCypVdwyExeIDQSRc+8qNoySXG5K8xdTPUOsNsPmV3TJHNdMFSsxfLEsW24SYC6rznP1C9jzVyo1rPg+CUp1QQcwceoOnkkGsJdHVXvdnZtN7QHNBE8uIuUnNQVlseJzZTaT8rpDTlPnx1aVNV3U47vKQdDP8AE+i2inurha1DLkAMd0wO6sX2ts0YbE1aAOYNccp6aifVVWTYSgkMSea6BXtRqTdZXTKNDukYUvszGlpUM6rYiBeL3kROl4/hd4aqtEzNo0DD7yODQJQqYK56fBC13fsw1Ko0SUvRPek9fh+yQBj3/BdUKbnkDK6/AA8bCANblcqO9RscjFATzXFfECRY8PgvaoBqta0QQ0B3V0kzHCxaPJPtu0CyrToFuWGzMQSXQb+71UF3FdhgcQDwPAeCZ4pwc6yk9pbPdSbEjvAefgkXYENoioc0gt8DJjVWTM9eLH27m0+ye3OzM32Wk83DQ81qe7W8+GpkU6pLKkxAaTN7e5ZfsKgKuKwtLgarCRzvK1vam6uHdixVc0Fv3mlsgEgiR4gn3Lmy0pWzoj+tFY+1XBF9dmIaZp9m0C0d576ke6m70VEqM+ZWjfafUpso0qbD95rQJJDWsDnSepNWB0lZ1N/Iq2N2jGSQ0cu6T/iitofJJNNl0IykiTGFp1jTZVcWNc4NDmgOLXOBDLci4tB6EqpGkZIgyJBHIgwVbMDgnVw4MNMZcp772sBdn7rQTqSREJpWw7qOOrZA6GOfJbbKHAkSRoLjzHRWRCkV1mqsu7zmgg5jmJsPcR71WR9fyneCw73kZZ6clWaTXJtFm4bErCGuk8ZHKACIHiFbcYf7QdM8ptEcxN/3WD7O2Ni2wWtmNASePKHDXorlht6zTp9lXpVaNQjK3M81KLybWc/v0z5lvRcyxrwy0nLvRH7ttPa1aYOYFrHzMwSxpcI4XdKNv7RFIGmBLyxzxcWAIYD1OZwt0KrdbEVGYlgY5wAAmONiGh0CTbKI6c1zt/EEve/M6pagxpcBaab6j2gC1jl63uVeWK5JlIzdUR9CwPh+iW/qWxE8fmmuGbmPpP8ACdYKg2riC2mDlLgBIE2ADtOoMLRllCuWxF2IbmXv9Q3n5pxjKPaYh1NrQ0s7vKcoiT1MH1SG0cM5hyRoT4jSfkoXYq48iNKpDsw5zznxV93d2wwMJ7I9xzTU5gG0e5U/C0msdBMwA7wkSQVqH2WbIZVweJqVBIqPieMMHD1WeZWjTE9Sxbvb6YasezpteHRF8rfQTKznfTZzaeJe+ZNWpVMTOVtOp2bWnrLXHXQtsFpWx8DQwlN2YAkEuzljZ09qQNYbr0WZ7848VMWQBDA1uQj7xeO0c885LvQBYwdy4E0lZBOF/rkm9RLD2oSWIH19eK6I9zJnFV37+5dUnJGub/XRK0WrZGTQ7a+y8SQahXMRDdpzBi6IqsbUY4hrmnQiqOzDhBBBaXh0i4LVK0dvim91Sn3L52ta57mtiSymXGeIaYMzAPAKt4GoQ+ejwI5zbzugElopgk5gDEmJEgQNJWDR3KN8E1UBqitjYAOeRAEB5Oa4HA5XeFl1h8YMTnrYggkAR3gwgNECPUGOiYYvG1aFJ2DzCMwdVgauH/bkjgdY9dVEQraWRKdcFw3n2lh8Xlc0tYWjKWlwF2zccDwFlAbT2oHNFNk5YE3sY4x4qLdquXBSoVyV34pE3u/VyYim9rxTcxzXAuIAt4nlK2xmJzw/te0JYM7u6AS2YPctEH3LFt1sOH1IztabXc3MPRXzelww+DcRkmpkotLAGh5cZeTHJrXrlzq5JG8GlC/JAbf2iKwquHsurgs/0tZkEdCAFCDWZ4Hgm39S4DKDabDl4JOtVdA+I8VqoNcGUpJneJdGZI0nC2aYkZoiYzXibTEripVkXQ6s0tADSHcTMgjw4LWKZmy3ba2tRrgBtSkQKLGZqmHNPKAZh4aSHua2QHCAYjiq5W3nfTY+jhi5jHQ11Qw2pUaAbOy2aLnwEDmmFZ3dPh8VGKUiEkKUmZjCuWw8GGtBgX1B8Bf4Kt7JpDOJ+ErQ9lNaSGixmnw0BEzHnb/SFjlkbwRad3g1wIc0XIDSWi2YgTBHL5qT25gaVbDVGVGMLXB0SLtd+U6yCTBUZhQGNkWHhYDLIBBPI+oUvQo5xAOpFuHecBNtOOukevPGVF5qzHMXu/isNWzh0mA6m64LxplA4uAPHVSWzBSpurMxLO27gxHtZB2ssAfSIbZrmOqSI/7bRwWnbzbFa6gCACWgEC99ZHoVk29jnAsePYqUyNSQ1wdLmxMAmL88oldKey5MWqYvs/b4w4PsPsWvaYfOZoa4zoRlzRHEgm8RHYXNg208S0XcZZNwRBB04gkeqjeyfVLaTJc4Ehv+6+kWGqX2rtZ1SnTodzs6MgFsHO4m7g/i2wgdJ4qyj4L/AK8k3sqpTztxdYEntMxiA10mSCPDNp0SO8PY1a/bU3DITPtDugxYjyKqsJKFPTM1kSdkticU2pUe6+WABzgQL+i0n7N8e1lF1J+IhhzO7MOYM2cQc03tAMCNVk+HN/itU3Lwzckiox02yFoJv14rHP8AWJrhp3ZL777VFHCFszUqDs28yDZ7h0yz/kFneNrdo4H8NNjfGAR8IT/fjEg4p9MGRQYxg5Zozuy/5gf7VACoT943+goxQqJWU1yOBAM3+SRrnxSVfPHE6eXkkW1uHC1vitNSl2e1nSfrolqToTSpUuE8diw5gbkYD+Jup9VorM3QsKqE2DwhaGNEUXObbQgm8zfT0SlWplLSNRcHlJn3XSgolxAAkmIHEk9Fdt2tyCYfiGTxDZsOro18FhPIoK2dkNmynUNk16jS9tKo5upcATPWNSuMDs6tWJFKk55GsQI83EXW6Po08MzPBPBreZ4AfXBM9k7KazNUIDQXPqOFgBmJcb+a5/y36NVgXezDcTSLXFr2lr2mHNcCCDxBCW2dSzvDeZgeP1bzWl7c3bp47tcRek8t/tkkBsNEMDwedvXos2qYKrQe0VWOpuIBE2tza4fELeGZTX9MpY3Fk/h9luYW5m8Y8wbp/v8A14GHpT7PegcCYE+QkeZVlo7ZpYnBtrvytfTMVgIHfaB3o4Bwh3nHBZptTHGvXc+8WDRyHCVjGMpT58GkpR04G9R/eTijWsZ6/JNKmvkuaboaevz/AGXUcxzVfcj+PFchcEyfFeypBzinaBJ0WLx1zKXpBCw7wUgiFdtj1uM6gA8hEnx5hU7BUrgq37Ip8eZiPnfyXNlZviRcsKJMR+IuaXE96bX9PqysezKF+Z4jQmWgweXD0Vd2OHEibAj0lzZP/t6q5bNbbS8DQyXfIXCwirZfId4wE0o05gcIt8L+Cxrb2xHOqvp27MuLgfwuIiQOs+5bVicPAMRxPGeU++FRd4cLFSefxjn5LTZqRmkmjFnVH03uiWuEtPCLZXR70iFZN89ldm/tmiWPMO6PHHzVbhdkWmrMZM9C4ezilALL1oVipJbvYQ1SQ0S4d6OOWQD6EhXrdLDGnUdIjKL+Soewce7DV2VWXLDIBsHDRzXdC0kea0Pejb1Dsu2oEO7Zoyie8DEEPH3SLz1C4/kKV/6dOGcaplExtbNiKxmZe4k8ySZP1yTWkfr1Tvd7Z78Q8MbEnV3ACYkrR9hbpU8JULa/Z1RVHdJp/d0IgzFzwPJXnkjjVMzjjc3aM4wziRN40J4Cef7ppiDGgifceIWx7vbI7E1abY7HO7K0jVhNs062VXGw8HRq1MPiaeYyS2oHuacrpLS2DblxuFnH5Eb5NPx2+xnJEpSkVbsZuE4mcPWpvYTYPzMeAT0BDvG3grduz9mlCxrF1Q2/K3yAv6rb8iFcMweOXZmVNYSLBer6QoblYNrQBh2QOiE6/wDCdP6ZdsnYdCk/tGhxdwkzlH5ZVkx4q1aDmYeqKb4/DBIH3Qfuk81V93Mb2jRef0VnoU+Wq8+alZ1Qmo0U+hjq9MgYiniHFps4Euv/AKXtIjwUztfbJy06JBYXAPriLtF8jDexOpCmMY8weB5qv7ZOZjKfESZuZJtJPNQp26aOic4zd0dY1wrmgym4uawl1SDaYhrY48SuftHwk4Ok8wclVt4gw9rgQOk5T5I2DgTS4z5FSH2hUs+zXkasfScRzGbLb/NXxv7qjDNxGjG3VCLZjBPeuQCBpI9UVrOkWufikXe15pZ9yvTOI5rPkDglHC0dPr66pAGTPAJZwMEoQIliSqv4L11VJgIWSO2BO6QTekxPMO2VVkMldnj4K17Kp2H72VbwLVbtl0rDz14WuuTIzqxKkWnZbJjgQB8Yvz4eit+zPZEjgOPujie62fFVfZNMyeAuNeOZs/8AtPkrbs27WmI4dQS60epUYe4zCuJZbqY+viqtvDg8w6hXGqy2pOn7KGxdGQfPz0j68VbIuTOD4KHi8C2qzI+Sx8gjn1Bi0W9Fl28Ow6mEqlj7tPepv4PZwPQjQj9QtoxNAtdbynlZJbS2RTxdE0qrSREtIs6m7g5hOh+MwVrjnRnJGG0wu2jVTG3d2q+Cd/dbLHexUA7ruh/C7ofKVFN1W9lDlrbSRquxh8pY50XB+LmyfcfJLVjISuLE9kCfutsPzOc74OCiwXP7ONjHvVTo6A3wbN40vK0ba9alRoGtUY57mCG5dfAXgDiq5us/LTYDawsPdKsmKrUywhwBHELypy2nbO2nGNIhNlb0YbGOax3bUanstlsh06CWa+YCY7fpUqlRoIa40ye9xP5XRqJvBUJjKbKlX/44NMA3dN5m2WNPFS+CwWRsmfir5Omv0tEYlkTe5MbJpNMc7fUK6bNoholUfBYgNdwj61VkdjC5oAsOf6KuPvyUydyYqbWAMIUMK0aL1dG5nqj5k2Tteph3Sw2m7Tof0PVaFsHfik6A85HcnaeTtCstQV1zxRkQfQ2GxjarbEXTDEbNaSSD+ixTBbTrUf8ApVHs6A93/E2U/hN98U0QTSd4gtP/AI2XHP4r8GsclGo4ShHRON6GB2zsUP8A6XkeLRmaR5gLN6O/tXjTpn/9CPi1c7V34qVaNSlkY0PaWkioSQDYwMqpD48oysSmpIqDD3l7UcuAF49eiYUdtdASdWsSuDouAUJoF01cyu6YQPsO6TFI4Sn1CY4fgpbBURwESs5siKtkrs6jMGxhXLZVKIn+eKr+yKIEfJWfAtiPriuOTs7YRqJPbOd32t46f5FouPJW/Z7O6OHsz46j4qp7GZ/dkm0TPWbfJW/A0wIHQe4AC/l71rhRjmHNXTwUZWpRPu+vrVSzm28vkmVZn18lfKrM4Mrm1MLaeIUZQrnNEaRb4Ky4unM+CqePd2TiWxPGVlFkyjZMuYHtc10Pa4EOa8BzSOIymyoeP+zujVGbD1eycc3ceC6nY6A+0z3hWOhj82rjKdkzTnUjiLLTf0Zasyva+5OOw85sO97R9+l/daf8bjzAUHjXxV5QWtg2IDWhot/tX0Zg8ScoIcdBMp/iaNGqJq02PH52NeP/ACBWylaI5TMY2JtUmGzyk/JWbEVx2ZE8Lq0V938KCCzDYe9/+k1sHpAXDtjUoP8Aap/4hcOTD9uDtjnVcoz/AGPkJIm88P0VjdnIgRHP9lKv2Wxo7rWt/wBLQ34Jv2Kzlj5JeTYa7O2exhzGXu4ToPAfqpUYhN6a6kKexXuLhyEhmQo2IpHzNnRnXCF6mxzHWdGdcFCWTYrnXTaiQhASybHbqy57VNoXqEWKOeuc64hEJZApnXbaiQhEJYJGjiIUjhtowq8iVWSTJXBecJt4DipjD71gDULL8x5lGc8z6rLpI06rNowW+wbFwpyl9owH3gvnztDzPqjtXfiPqrxhqUlKz6LH2kj8QXDvtHEe0F879q78R9Udq78R9SrNFVwb3X+0EH7wVf2lveHk3CyTtXfiPqvM55n1WfTRbdmjt3ph2qk8LvpaCVkuY8yjMeZTpjY2jC79ACMw0Uk3f8dnGYT5LBs55n1R2rvxH1V1GipvdP7QRAkhdn7QW8wsB7V34j6o7V34j6lNSWbtU39afvBMa2+o5hYv2rvxH1R2juZ9VV40wnRslPfMTqFxV3zE6rHu0dzPqvM55n1Kr0kWUzYv+dRzCFjuc8z6lCjoRJ6h4hCFuZghCEAIQhACEIQAhCEAIQhACF4vUAIQhACELxAeoQhACEIQAhCEAIQhACEIQAhC8QHqF5K9QAhCEAIQhACEIQAhCEAIQhACEIQAvCvUIDwL1CEAIQhAC8QhAeoQhACEIQAhCEAIQhACEIQAvChCA8C6QhACEI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360"/>
            <a:ext cx="2191294" cy="929640"/>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4985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90600" y="160338"/>
            <a:ext cx="6477000" cy="523220"/>
          </a:xfrm>
          <a:prstGeom prst="rect">
            <a:avLst/>
          </a:prstGeom>
          <a:noFill/>
        </p:spPr>
        <p:txBody>
          <a:bodyPr wrap="square" rtlCol="0">
            <a:spAutoFit/>
          </a:bodyPr>
          <a:lstStyle/>
          <a:p>
            <a:pPr algn="ctr"/>
            <a:r>
              <a:rPr lang="en-US" sz="2800" b="1" dirty="0" smtClean="0">
                <a:latin typeface="Janda Quick Note"/>
              </a:rPr>
              <a:t>History of SEO: Once Upon a Time</a:t>
            </a:r>
            <a:endParaRPr lang="en-US" sz="2800" b="1" dirty="0">
              <a:latin typeface="Janda Quick Note"/>
            </a:endParaRPr>
          </a:p>
        </p:txBody>
      </p:sp>
    </p:spTree>
    <p:extLst>
      <p:ext uri="{BB962C8B-B14F-4D97-AF65-F5344CB8AC3E}">
        <p14:creationId xmlns:p14="http://schemas.microsoft.com/office/powerpoint/2010/main" val="104192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52500"/>
            <a:ext cx="7342020" cy="952500"/>
          </a:xfrm>
        </p:spPr>
        <p:txBody>
          <a:bodyPr>
            <a:normAutofit/>
          </a:bodyPr>
          <a:lstStyle/>
          <a:p>
            <a:pPr marL="0" indent="0" algn="ctr">
              <a:buNone/>
            </a:pPr>
            <a:r>
              <a:rPr lang="en-US" sz="2400" dirty="0" err="1" smtClean="0"/>
              <a:t>Spammy</a:t>
            </a:r>
            <a:r>
              <a:rPr lang="en-US" sz="2400" dirty="0" smtClean="0"/>
              <a:t> Blog Commenting…</a:t>
            </a:r>
          </a:p>
          <a:p>
            <a:pPr algn="just"/>
            <a:endParaRPr lang="en-US" sz="3600" dirty="0"/>
          </a:p>
        </p:txBody>
      </p:sp>
      <p:sp>
        <p:nvSpPr>
          <p:cNvPr id="2" name="AutoShape 2" descr="data:image/jpeg;base64,/9j/4AAQSkZJRgABAQAAAQABAAD/2wCEAAkGBxQSEhUUExQUFRUXFxUXFBcXFRcVFxQXFxUXFxQVFBYYHCggGBolHRQUIjEhJSkrLi4uFx8zODMsNygtLisBCgoKDg0OGhAQGiwcICQsLCwsLCwsLCwsLCwsLCwsLCwsLCwsLCwsLCwsLCwsLCwsLCwsLCwsLCssLCwsKzcsLP/AABEIAMIBAwMBIgACEQEDEQH/xAAcAAABBQEBAQAAAAAAAAAAAAAAAwQFBgcCAQj/xABAEAABAwIDBQUFBwMCBgMAAAABAAIRAyEEEjEFBkFRYRMicYGRMqGxwfAHQlJi0eHxFCOScoIVFjNDorIkY4P/xAAZAQEAAwEBAAAAAAAAAAAAAAAAAQIDBAX/xAAkEQACAgIBBAIDAQAAAAAAAAAAAQIRAxIhEzFBUQQiFDJhcf/aAAwDAQACEQMRAD8AxJCEKwBCEIAQhCAEIQgBCEIAQhCAEIQgBCEIAQhCAEIQgBCEIAQhCAEIQgBCEIAQhCAEIQgBCEIDxErvIvcimgcISnZoNNRQEkSlRTXXYpQEJRmTltG6X/o0BH5kSpFmCngvTgkYI2USpL+iS1DZ08FFk0Q6JVjp7FkaJQ7C6KvUROjKxKJVpZsHW3FeVNgxw4JuhqyryiVNDZnRJ/8AD1OyIoiZRKnKGys2ic0th20RzSFFalEq0/8AAhyXNPYgnRRuhTKxKJVnfsOOHFA2HaY4wm6FFYRKsGI2RHBIu2ZHBSpJkELKJUuNn9F5TwEnRTYImUSrI3YsjRLM3ezcFGyBVZRKuWH3Wn7qWO6n5U2QKPKFef8AlX8qE2QKYvV4vQFsWPQUZl7kK8LFBAZl6HlcAL2CEIOxUunH9V4G0cR52TNeqASFLFj9j8RdLMqjn7gokLsPSgS7wToR5935pXD1TI4W96jWVOvT9krQ196q4gsuGxMCLGeIKkDUmIEec+RCgKD9NFIYetEeyQD0nyXNKJtGRIsqi9xM3Hu+fvT+s0dnJEfdBk6ySJ8VH/0wq1AWANLoBIIDbSSSNBwUmcA8UhJzU3y6DciIOvDhx4qqJb4K3Woy52XxHnMW4KKxQLDf3K04bZ4cSCLFssMakOIIE6kDVNcTshzw45Zy+1wAJi03jlyWkSjILZtchxNiNeM+SnaGIDpjpby/lRJwuXugGxOUHW2gvaSlMI0j6jXUJNEJj2tiY8vfokzirpGrM3C47P6/dUSFjh+KJF+fwn9kNxU/WpNk1cCY+p+rpxTw5gJSIG9asSdLeaRcSVJf0vp42SjcMTcNnyMKylQ1IhtBx4x5fJPsDgDMmY6D9VL4bAz+AH/WwT6lTeEwB4ZfAOYT42Kh5JeiVFEThsAeJ+HvT7D0g1xmIlWJmw3xcFp5lpj10TWvu7UylzXNJn2R+qpUmStRShRaWgj+V1Ww3dtHql8Fs+oAM7b8IT1mDHIjmibQcVZAz+VCmzgQhNmND51ATilA/hI02pVoXezMcDEDg31XJJOvwXAaumlVoWcv80tTZ3VyRK9oVIMcEAV2j6C47JpGgkeSXxFZsC3w/VdYYNdodeH6JZFjX+jBEi3vSFXDuHUdL+vJSzKcMIPVINb1PS6kiyMa6Eth6l7p9WwQcJFne4+PLxUaWFpMiCNQUJTJSlVTmniwCJ+KhWVeaVbVlZuJZMuuxq4c8X4RxV0rDPRAaHESeM8tR/is02HVh0Sr9szEEERdth5+fD9FyzuMjopNDbF0clQOaIaHi34uBPuafNTGz3NZVqAOaGODYke1qJcDoSCJOk+Ke18L3ZymDE6HnBi9rFOf+A0asHJ0FzEDXKZ8CrRso6rkrG1NkNLnMsbmAIkEaCeBHCegUD/QEOuD0Pn8dVe9r0MkCXOibP8AaHnEyCqri6oDvGfGVWU/AjEh8TQDTokWsBTnFVQ5RmKrZLAyToFMbZDpdx4RAkwOpgAdSeSaVtrNBgAu66N8J1PuUXjHvdGZ3gALD9T1SQYt44l5KOfokHY6oTY5R+UQfXX3rg1SZJJPiZ+KZsqGQCnTwGgkmFekiiY7w1aAI+vJLV8ScwM8P1UZQqgwA4BOHjvcxH6/op8kc0T2y946lIjK4t8DCvOx99g8xVAf1Ptf5C6yfKlqNYtKvx6KtM3/AAb6NYTScAfwuM+9J42gWaiD7lk+x9tuYRdaNsTedtVuSrcc+XgqyxKS4KrK49zohCdVdlOJJY9hadCSQfMIXJ0J+jo6sfZ8yhsLtgPDzSyWZSjKOdz8h8/NdWxUazC6a5SLGdJ8eCTxDBIgASL2SyBpN0hW9ykgyPTjzTHGg5vrRSgeUHGPZzDja/qlKFUB2ljr06hTe7NJsgOEg8/etR2JuthcRRLHMAtaBBk6LJ5qdGvS+uxlOPpCAW3FuOo4Jg/wU3vFsJ+DxDqLz3YzUzzaZt5KJexXTsxaOaRXuOwgqNt7QHd6/lXjRdOqZ0V0VfBV5XrXKR23hcr8w0ffz4hRqGifBI4LEkEQVed3toCB4/ys3pOgq4bruBPDj5HhwWGaFqzoxS8GwbJxzcsEz7MjxgE28feVYaOF7EGIiBA4RygmDqVVtgNENAIuBexsYABB8FZsQC1pObNLYiNLy0kXgxIlZQfBE1bKdvRjh58NfKx5fNUqq4m5F/RTONruq1HukFoJDb/ht8ZUbiKJOunCypVdwyExeIDQSRc+8qNoySXG5K8xdTPUOsNsPmV3TJHNdMFSsxfLEsW24SYC6rznP1C9jzVyo1rPg+CUp1QQcwceoOnkkGsJdHVXvdnZtN7QHNBE8uIuUnNQVlseJzZTaT8rpDTlPnx1aVNV3U47vKQdDP8AE+i2inurha1DLkAMd0wO6sX2ts0YbE1aAOYNccp6aifVVWTYSgkMSea6BXtRqTdZXTKNDukYUvszGlpUM6rYiBeL3kROl4/hd4aqtEzNo0DD7yODQJQqYK56fBC13fsw1Ko0SUvRPek9fh+yQBj3/BdUKbnkDK6/AA8bCANblcqO9RscjFATzXFfECRY8PgvaoBqta0QQ0B3V0kzHCxaPJPtu0CyrToFuWGzMQSXQb+71UF3FdhgcQDwPAeCZ4pwc6yk9pbPdSbEjvAefgkXYENoioc0gt8DJjVWTM9eLH27m0+ye3OzM32Wk83DQ81qe7W8+GpkU6pLKkxAaTN7e5ZfsKgKuKwtLgarCRzvK1vam6uHdixVc0Fv3mlsgEgiR4gn3Lmy0pWzoj+tFY+1XBF9dmIaZp9m0C0d576ke6m70VEqM+ZWjfafUpso0qbD95rQJJDWsDnSepNWB0lZ1N/Iq2N2jGSQ0cu6T/iitofJJNNl0IykiTGFp1jTZVcWNc4NDmgOLXOBDLci4tB6EqpGkZIgyJBHIgwVbMDgnVw4MNMZcp772sBdn7rQTqSREJpWw7qOOrZA6GOfJbbKHAkSRoLjzHRWRCkV1mqsu7zmgg5jmJsPcR71WR9fyneCw73kZZ6clWaTXJtFm4bErCGuk8ZHKACIHiFbcYf7QdM8ptEcxN/3WD7O2Ni2wWtmNASePKHDXorlht6zTp9lXpVaNQjK3M81KLybWc/v0z5lvRcyxrwy0nLvRH7ttPa1aYOYFrHzMwSxpcI4XdKNv7RFIGmBLyxzxcWAIYD1OZwt0KrdbEVGYlgY5wAAmONiGh0CTbKI6c1zt/EEve/M6pagxpcBaab6j2gC1jl63uVeWK5JlIzdUR9CwPh+iW/qWxE8fmmuGbmPpP8ACdYKg2riC2mDlLgBIE2ADtOoMLRllCuWxF2IbmXv9Q3n5pxjKPaYh1NrQ0s7vKcoiT1MH1SG0cM5hyRoT4jSfkoXYq48iNKpDsw5zznxV93d2wwMJ7I9xzTU5gG0e5U/C0msdBMwA7wkSQVqH2WbIZVweJqVBIqPieMMHD1WeZWjTE9Sxbvb6YasezpteHRF8rfQTKznfTZzaeJe+ZNWpVMTOVtOp2bWnrLXHXQtsFpWx8DQwlN2YAkEuzljZ09qQNYbr0WZ7848VMWQBDA1uQj7xeO0c885LvQBYwdy4E0lZBOF/rkm9RLD2oSWIH19eK6I9zJnFV37+5dUnJGub/XRK0WrZGTQ7a+y8SQahXMRDdpzBi6IqsbUY4hrmnQiqOzDhBBBaXh0i4LVK0dvim91Sn3L52ta57mtiSymXGeIaYMzAPAKt4GoQ+ejwI5zbzugElopgk5gDEmJEgQNJWDR3KN8E1UBqitjYAOeRAEB5Oa4HA5XeFl1h8YMTnrYggkAR3gwgNECPUGOiYYvG1aFJ2DzCMwdVgauH/bkjgdY9dVEQraWRKdcFw3n2lh8Xlc0tYWjKWlwF2zccDwFlAbT2oHNFNk5YE3sY4x4qLdquXBSoVyV34pE3u/VyYim9rxTcxzXAuIAt4nlK2xmJzw/te0JYM7u6AS2YPctEH3LFt1sOH1IztabXc3MPRXzelww+DcRkmpkotLAGh5cZeTHJrXrlzq5JG8GlC/JAbf2iKwquHsurgs/0tZkEdCAFCDWZ4Hgm39S4DKDabDl4JOtVdA+I8VqoNcGUpJneJdGZI0nC2aYkZoiYzXibTEripVkXQ6s0tADSHcTMgjw4LWKZmy3ba2tRrgBtSkQKLGZqmHNPKAZh4aSHua2QHCAYjiq5W3nfTY+jhi5jHQ11Qw2pUaAbOy2aLnwEDmmFZ3dPh8VGKUiEkKUmZjCuWw8GGtBgX1B8Bf4Kt7JpDOJ+ErQ9lNaSGixmnw0BEzHnb/SFjlkbwRad3g1wIc0XIDSWi2YgTBHL5qT25gaVbDVGVGMLXB0SLtd+U6yCTBUZhQGNkWHhYDLIBBPI+oUvQo5xAOpFuHecBNtOOukevPGVF5qzHMXu/isNWzh0mA6m64LxplA4uAPHVSWzBSpurMxLO27gxHtZB2ssAfSIbZrmOqSI/7bRwWnbzbFa6gCACWgEC99ZHoVk29jnAsePYqUyNSQ1wdLmxMAmL88oldKey5MWqYvs/b4w4PsPsWvaYfOZoa4zoRlzRHEgm8RHYXNg208S0XcZZNwRBB04gkeqjeyfVLaTJc4Ehv+6+kWGqX2rtZ1SnTodzs6MgFsHO4m7g/i2wgdJ4qyj4L/AK8k3sqpTztxdYEntMxiA10mSCPDNp0SO8PY1a/bU3DITPtDugxYjyKqsJKFPTM1kSdkticU2pUe6+WABzgQL+i0n7N8e1lF1J+IhhzO7MOYM2cQc03tAMCNVk+HN/itU3Lwzckiox02yFoJv14rHP8AWJrhp3ZL777VFHCFszUqDs28yDZ7h0yz/kFneNrdo4H8NNjfGAR8IT/fjEg4p9MGRQYxg5Zozuy/5gf7VACoT943+goxQqJWU1yOBAM3+SRrnxSVfPHE6eXkkW1uHC1vitNSl2e1nSfrolqToTSpUuE8diw5gbkYD+Jup9VorM3QsKqE2DwhaGNEUXObbQgm8zfT0SlWplLSNRcHlJn3XSgolxAAkmIHEk9Fdt2tyCYfiGTxDZsOro18FhPIoK2dkNmynUNk16jS9tKo5upcATPWNSuMDs6tWJFKk55GsQI83EXW6Po08MzPBPBreZ4AfXBM9k7KazNUIDQXPqOFgBmJcb+a5/y36NVgXezDcTSLXFr2lr2mHNcCCDxBCW2dSzvDeZgeP1bzWl7c3bp47tcRek8t/tkkBsNEMDwedvXos2qYKrQe0VWOpuIBE2tza4fELeGZTX9MpY3Fk/h9luYW5m8Y8wbp/v8A14GHpT7PegcCYE+QkeZVlo7ZpYnBtrvytfTMVgIHfaB3o4Bwh3nHBZptTHGvXc+8WDRyHCVjGMpT58GkpR04G9R/eTijWsZ6/JNKmvkuaboaevz/AGXUcxzVfcj+PFchcEyfFeypBzinaBJ0WLx1zKXpBCw7wUgiFdtj1uM6gA8hEnx5hU7BUrgq37Ip8eZiPnfyXNlZviRcsKJMR+IuaXE96bX9PqysezKF+Z4jQmWgweXD0Vd2OHEibAj0lzZP/t6q5bNbbS8DQyXfIXCwirZfId4wE0o05gcIt8L+Cxrb2xHOqvp27MuLgfwuIiQOs+5bVicPAMRxPGeU++FRd4cLFSefxjn5LTZqRmkmjFnVH03uiWuEtPCLZXR70iFZN89ldm/tmiWPMO6PHHzVbhdkWmrMZM9C4ezilALL1oVipJbvYQ1SQ0S4d6OOWQD6EhXrdLDGnUdIjKL+Soewce7DV2VWXLDIBsHDRzXdC0kea0Pejb1Dsu2oEO7Zoyie8DEEPH3SLz1C4/kKV/6dOGcaplExtbNiKxmZe4k8ySZP1yTWkfr1Tvd7Z78Q8MbEnV3ACYkrR9hbpU8JULa/Z1RVHdJp/d0IgzFzwPJXnkjjVMzjjc3aM4wziRN40J4Cef7ppiDGgifceIWx7vbI7E1abY7HO7K0jVhNs062VXGw8HRq1MPiaeYyS2oHuacrpLS2DblxuFnH5Eb5NPx2+xnJEpSkVbsZuE4mcPWpvYTYPzMeAT0BDvG3grduz9mlCxrF1Q2/K3yAv6rb8iFcMweOXZmVNYSLBer6QoblYNrQBh2QOiE6/wDCdP6ZdsnYdCk/tGhxdwkzlH5ZVkx4q1aDmYeqKb4/DBIH3Qfuk81V93Mb2jRef0VnoU+Wq8+alZ1Qmo0U+hjq9MgYiniHFps4Euv/AKXtIjwUztfbJy06JBYXAPriLtF8jDexOpCmMY8weB5qv7ZOZjKfESZuZJtJPNQp26aOic4zd0dY1wrmgym4uawl1SDaYhrY48SuftHwk4Ok8wclVt4gw9rgQOk5T5I2DgTS4z5FSH2hUs+zXkasfScRzGbLb/NXxv7qjDNxGjG3VCLZjBPeuQCBpI9UVrOkWufikXe15pZ9yvTOI5rPkDglHC0dPr66pAGTPAJZwMEoQIliSqv4L11VJgIWSO2BO6QTekxPMO2VVkMldnj4K17Kp2H72VbwLVbtl0rDz14WuuTIzqxKkWnZbJjgQB8Yvz4eit+zPZEjgOPujie62fFVfZNMyeAuNeOZs/8AtPkrbs27WmI4dQS60epUYe4zCuJZbqY+viqtvDg8w6hXGqy2pOn7KGxdGQfPz0j68VbIuTOD4KHi8C2qzI+Sx8gjn1Bi0W9Fl28Ow6mEqlj7tPepv4PZwPQjQj9QtoxNAtdbynlZJbS2RTxdE0qrSREtIs6m7g5hOh+MwVrjnRnJGG0wu2jVTG3d2q+Cd/dbLHexUA7ruh/C7ofKVFN1W9lDlrbSRquxh8pY50XB+LmyfcfJLVjISuLE9kCfutsPzOc74OCiwXP7ONjHvVTo6A3wbN40vK0ba9alRoGtUY57mCG5dfAXgDiq5us/LTYDawsPdKsmKrUywhwBHELypy2nbO2nGNIhNlb0YbGOax3bUanstlsh06CWa+YCY7fpUqlRoIa40ye9xP5XRqJvBUJjKbKlX/44NMA3dN5m2WNPFS+CwWRsmfir5Omv0tEYlkTe5MbJpNMc7fUK6bNoholUfBYgNdwj61VkdjC5oAsOf6KuPvyUydyYqbWAMIUMK0aL1dG5nqj5k2Tteph3Sw2m7Tof0PVaFsHfik6A85HcnaeTtCstQV1zxRkQfQ2GxjarbEXTDEbNaSSD+ixTBbTrUf8ApVHs6A93/E2U/hN98U0QTSd4gtP/AI2XHP4r8GsclGo4ShHRON6GB2zsUP8A6XkeLRmaR5gLN6O/tXjTpn/9CPi1c7V34qVaNSlkY0PaWkioSQDYwMqpD48oysSmpIqDD3l7UcuAF49eiYUdtdASdWsSuDouAUJoF01cyu6YQPsO6TFI4Sn1CY4fgpbBURwESs5siKtkrs6jMGxhXLZVKIn+eKr+yKIEfJWfAtiPriuOTs7YRqJPbOd32t46f5FouPJW/Z7O6OHsz46j4qp7GZ/dkm0TPWbfJW/A0wIHQe4AC/l71rhRjmHNXTwUZWpRPu+vrVSzm28vkmVZn18lfKrM4Mrm1MLaeIUZQrnNEaRb4Ky4unM+CqePd2TiWxPGVlFkyjZMuYHtc10Pa4EOa8BzSOIymyoeP+zujVGbD1eycc3ceC6nY6A+0z3hWOhj82rjKdkzTnUjiLLTf0Zasyva+5OOw85sO97R9+l/daf8bjzAUHjXxV5QWtg2IDWhot/tX0Zg8ScoIcdBMp/iaNGqJq02PH52NeP/ACBWylaI5TMY2JtUmGzyk/JWbEVx2ZE8Lq0V938KCCzDYe9/+k1sHpAXDtjUoP8Aap/4hcOTD9uDtjnVcoz/AGPkJIm88P0VjdnIgRHP9lKv2Wxo7rWt/wBLQ34Jv2Kzlj5JeTYa7O2exhzGXu4ToPAfqpUYhN6a6kKexXuLhyEhmQo2IpHzNnRnXCF6mxzHWdGdcFCWTYrnXTaiQhASybHbqy57VNoXqEWKOeuc64hEJZApnXbaiQhEJYJGjiIUjhtowq8iVWSTJXBecJt4DipjD71gDULL8x5lGc8z6rLpI06rNowW+wbFwpyl9owH3gvnztDzPqjtXfiPqrxhqUlKz6LH2kj8QXDvtHEe0F879q78R9Udq78R9SrNFVwb3X+0EH7wVf2lveHk3CyTtXfiPqvM55n1WfTRbdmjt3ph2qk8LvpaCVkuY8yjMeZTpjY2jC79ACMw0Uk3f8dnGYT5LBs55n1R2rvxH1V1GipvdP7QRAkhdn7QW8wsB7V34j6o7V34j6lNSWbtU39afvBMa2+o5hYv2rvxH1R2juZ9VV40wnRslPfMTqFxV3zE6rHu0dzPqvM55n1Kr0kWUzYv+dRzCFjuc8z6lCjoRJ6h4hCFuZghCEAIQhACEIQAhCEAIQhACF4vUAIQhACELxAeoQhACEIQAhCEAIQhACEIQAhC8QHqF5K9QAhCEAIQhACEIQAhCEAIQhACEIQAvCvUIDwL1CEAIQhAC8QhAeoQhACEIQAhCEAIQhACEIQAvChCA8C6QhACEI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191294" y="1569720"/>
            <a:ext cx="4721225" cy="4792980"/>
          </a:xfrm>
          <a:prstGeom prst="rect">
            <a:avLst/>
          </a:prstGeom>
        </p:spPr>
      </p:pic>
      <p:sp>
        <p:nvSpPr>
          <p:cNvPr id="7" name="TextBox 6"/>
          <p:cNvSpPr txBox="1"/>
          <p:nvPr/>
        </p:nvSpPr>
        <p:spPr>
          <a:xfrm>
            <a:off x="990600" y="160338"/>
            <a:ext cx="6477000" cy="523220"/>
          </a:xfrm>
          <a:prstGeom prst="rect">
            <a:avLst/>
          </a:prstGeom>
          <a:noFill/>
        </p:spPr>
        <p:txBody>
          <a:bodyPr wrap="square" rtlCol="0">
            <a:spAutoFit/>
          </a:bodyPr>
          <a:lstStyle/>
          <a:p>
            <a:pPr algn="ctr"/>
            <a:r>
              <a:rPr lang="en-US" sz="2800" b="1" dirty="0" smtClean="0">
                <a:latin typeface="Janda Quick Note"/>
              </a:rPr>
              <a:t>History of SEO: Once Upon a Time</a:t>
            </a:r>
            <a:endParaRPr lang="en-US" sz="2800" b="1" dirty="0">
              <a:latin typeface="Janda Quick Note"/>
            </a:endParaRPr>
          </a:p>
        </p:txBody>
      </p:sp>
    </p:spTree>
    <p:extLst>
      <p:ext uri="{BB962C8B-B14F-4D97-AF65-F5344CB8AC3E}">
        <p14:creationId xmlns:p14="http://schemas.microsoft.com/office/powerpoint/2010/main" val="304396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52500"/>
            <a:ext cx="7342020" cy="952500"/>
          </a:xfrm>
        </p:spPr>
        <p:txBody>
          <a:bodyPr>
            <a:normAutofit/>
          </a:bodyPr>
          <a:lstStyle/>
          <a:p>
            <a:pPr marL="0" indent="0" algn="ctr">
              <a:buNone/>
            </a:pPr>
            <a:r>
              <a:rPr lang="en-US" sz="2400" dirty="0" smtClean="0"/>
              <a:t>Then, when that stopped working, came “</a:t>
            </a:r>
            <a:r>
              <a:rPr lang="en-US" sz="2400" dirty="0" err="1" smtClean="0"/>
              <a:t>linkbuilding</a:t>
            </a:r>
            <a:r>
              <a:rPr lang="en-US" sz="2400" dirty="0" smtClean="0"/>
              <a:t>”</a:t>
            </a:r>
          </a:p>
          <a:p>
            <a:pPr algn="just"/>
            <a:endParaRPr lang="en-US" sz="3600" dirty="0"/>
          </a:p>
        </p:txBody>
      </p:sp>
      <p:sp>
        <p:nvSpPr>
          <p:cNvPr id="2" name="AutoShape 2" descr="data:image/jpeg;base64,/9j/4AAQSkZJRgABAQAAAQABAAD/2wCEAAkGBxQSEhUUExQUFRUXFxUXFBcXFRcVFxQXFxUXFxQVFBYYHCggGBolHRQUIjEhJSkrLi4uFx8zODMsNygtLisBCgoKDg0OGhAQGiwcICQsLCwsLCwsLCwsLCwsLCwsLCwsLCwsLCwsLCwsLCwsLCwsLCwsLCwsLCssLCwsKzcsLP/AABEIAMIBAwMBIgACEQEDEQH/xAAcAAABBQEBAQAAAAAAAAAAAAAAAwQFBgcCAQj/xABAEAABAwIDBQUFBwMCBgMAAAABAAIRAyEEEjEFBkFRYRMicYGRMqGxwfAHQlJi0eHxFCOScoIVFjNDorIkY4P/xAAZAQEAAwEBAAAAAAAAAAAAAAAAAQIDBAX/xAAkEQACAgIBBAIDAQAAAAAAAAAAAQIRAxIhEzFBUQQiFDJhcf/aAAwDAQACEQMRAD8AxJCEKwBCEIAQhCAEIQgBCEIAQhCAEIQgBCEIAQhCAEIQgBCEIAQhCAEIQgBCEIAQhCAEIQgBCEIDxErvIvcimgcISnZoNNRQEkSlRTXXYpQEJRmTltG6X/o0BH5kSpFmCngvTgkYI2USpL+iS1DZ08FFk0Q6JVjp7FkaJQ7C6KvUROjKxKJVpZsHW3FeVNgxw4JuhqyryiVNDZnRJ/8AD1OyIoiZRKnKGys2ic0th20RzSFFalEq0/8AAhyXNPYgnRRuhTKxKJVnfsOOHFA2HaY4wm6FFYRKsGI2RHBIu2ZHBSpJkELKJUuNn9F5TwEnRTYImUSrI3YsjRLM3ezcFGyBVZRKuWH3Wn7qWO6n5U2QKPKFef8AlX8qE2QKYvV4vQFsWPQUZl7kK8LFBAZl6HlcAL2CEIOxUunH9V4G0cR52TNeqASFLFj9j8RdLMqjn7gokLsPSgS7wToR5935pXD1TI4W96jWVOvT9krQ196q4gsuGxMCLGeIKkDUmIEec+RCgKD9NFIYetEeyQD0nyXNKJtGRIsqi9xM3Hu+fvT+s0dnJEfdBk6ySJ8VH/0wq1AWANLoBIIDbSSSNBwUmcA8UhJzU3y6DciIOvDhx4qqJb4K3Woy52XxHnMW4KKxQLDf3K04bZ4cSCLFssMakOIIE6kDVNcTshzw45Zy+1wAJi03jlyWkSjILZtchxNiNeM+SnaGIDpjpby/lRJwuXugGxOUHW2gvaSlMI0j6jXUJNEJj2tiY8vfokzirpGrM3C47P6/dUSFjh+KJF+fwn9kNxU/WpNk1cCY+p+rpxTw5gJSIG9asSdLeaRcSVJf0vp42SjcMTcNnyMKylQ1IhtBx4x5fJPsDgDMmY6D9VL4bAz+AH/WwT6lTeEwB4ZfAOYT42Kh5JeiVFEThsAeJ+HvT7D0g1xmIlWJmw3xcFp5lpj10TWvu7UylzXNJn2R+qpUmStRShRaWgj+V1Ww3dtHql8Fs+oAM7b8IT1mDHIjmibQcVZAz+VCmzgQhNmND51ATilA/hI02pVoXezMcDEDg31XJJOvwXAaumlVoWcv80tTZ3VyRK9oVIMcEAV2j6C47JpGgkeSXxFZsC3w/VdYYNdodeH6JZFjX+jBEi3vSFXDuHUdL+vJSzKcMIPVINb1PS6kiyMa6Eth6l7p9WwQcJFne4+PLxUaWFpMiCNQUJTJSlVTmniwCJ+KhWVeaVbVlZuJZMuuxq4c8X4RxV0rDPRAaHESeM8tR/is02HVh0Sr9szEEERdth5+fD9FyzuMjopNDbF0clQOaIaHi34uBPuafNTGz3NZVqAOaGODYke1qJcDoSCJOk+Ke18L3ZymDE6HnBi9rFOf+A0asHJ0FzEDXKZ8CrRso6rkrG1NkNLnMsbmAIkEaCeBHCegUD/QEOuD0Pn8dVe9r0MkCXOibP8AaHnEyCqri6oDvGfGVWU/AjEh8TQDTokWsBTnFVQ5RmKrZLAyToFMbZDpdx4RAkwOpgAdSeSaVtrNBgAu66N8J1PuUXjHvdGZ3gALD9T1SQYt44l5KOfokHY6oTY5R+UQfXX3rg1SZJJPiZ+KZsqGQCnTwGgkmFekiiY7w1aAI+vJLV8ScwM8P1UZQqgwA4BOHjvcxH6/op8kc0T2y946lIjK4t8DCvOx99g8xVAf1Ptf5C6yfKlqNYtKvx6KtM3/AAb6NYTScAfwuM+9J42gWaiD7lk+x9tuYRdaNsTedtVuSrcc+XgqyxKS4KrK49zohCdVdlOJJY9hadCSQfMIXJ0J+jo6sfZ8yhsLtgPDzSyWZSjKOdz8h8/NdWxUazC6a5SLGdJ8eCTxDBIgASL2SyBpN0hW9ykgyPTjzTHGg5vrRSgeUHGPZzDja/qlKFUB2ljr06hTe7NJsgOEg8/etR2JuthcRRLHMAtaBBk6LJ5qdGvS+uxlOPpCAW3FuOo4Jg/wU3vFsJ+DxDqLz3YzUzzaZt5KJexXTsxaOaRXuOwgqNt7QHd6/lXjRdOqZ0V0VfBV5XrXKR23hcr8w0ffz4hRqGifBI4LEkEQVed3toCB4/ys3pOgq4bruBPDj5HhwWGaFqzoxS8GwbJxzcsEz7MjxgE28feVYaOF7EGIiBA4RygmDqVVtgNENAIuBexsYABB8FZsQC1pObNLYiNLy0kXgxIlZQfBE1bKdvRjh58NfKx5fNUqq4m5F/RTONruq1HukFoJDb/ht8ZUbiKJOunCypVdwyExeIDQSRc+8qNoySXG5K8xdTPUOsNsPmV3TJHNdMFSsxfLEsW24SYC6rznP1C9jzVyo1rPg+CUp1QQcwceoOnkkGsJdHVXvdnZtN7QHNBE8uIuUnNQVlseJzZTaT8rpDTlPnx1aVNV3U47vKQdDP8AE+i2inurha1DLkAMd0wO6sX2ts0YbE1aAOYNccp6aifVVWTYSgkMSea6BXtRqTdZXTKNDukYUvszGlpUM6rYiBeL3kROl4/hd4aqtEzNo0DD7yODQJQqYK56fBC13fsw1Ko0SUvRPek9fh+yQBj3/BdUKbnkDK6/AA8bCANblcqO9RscjFATzXFfECRY8PgvaoBqta0QQ0B3V0kzHCxaPJPtu0CyrToFuWGzMQSXQb+71UF3FdhgcQDwPAeCZ4pwc6yk9pbPdSbEjvAefgkXYENoioc0gt8DJjVWTM9eLH27m0+ye3OzM32Wk83DQ81qe7W8+GpkU6pLKkxAaTN7e5ZfsKgKuKwtLgarCRzvK1vam6uHdixVc0Fv3mlsgEgiR4gn3Lmy0pWzoj+tFY+1XBF9dmIaZp9m0C0d576ke6m70VEqM+ZWjfafUpso0qbD95rQJJDWsDnSepNWB0lZ1N/Iq2N2jGSQ0cu6T/iitofJJNNl0IykiTGFp1jTZVcWNc4NDmgOLXOBDLci4tB6EqpGkZIgyJBHIgwVbMDgnVw4MNMZcp772sBdn7rQTqSREJpWw7qOOrZA6GOfJbbKHAkSRoLjzHRWRCkV1mqsu7zmgg5jmJsPcR71WR9fyneCw73kZZ6clWaTXJtFm4bErCGuk8ZHKACIHiFbcYf7QdM8ptEcxN/3WD7O2Ni2wWtmNASePKHDXorlht6zTp9lXpVaNQjK3M81KLybWc/v0z5lvRcyxrwy0nLvRH7ttPa1aYOYFrHzMwSxpcI4XdKNv7RFIGmBLyxzxcWAIYD1OZwt0KrdbEVGYlgY5wAAmONiGh0CTbKI6c1zt/EEve/M6pagxpcBaab6j2gC1jl63uVeWK5JlIzdUR9CwPh+iW/qWxE8fmmuGbmPpP8ACdYKg2riC2mDlLgBIE2ADtOoMLRllCuWxF2IbmXv9Q3n5pxjKPaYh1NrQ0s7vKcoiT1MH1SG0cM5hyRoT4jSfkoXYq48iNKpDsw5zznxV93d2wwMJ7I9xzTU5gG0e5U/C0msdBMwA7wkSQVqH2WbIZVweJqVBIqPieMMHD1WeZWjTE9Sxbvb6YasezpteHRF8rfQTKznfTZzaeJe+ZNWpVMTOVtOp2bWnrLXHXQtsFpWx8DQwlN2YAkEuzljZ09qQNYbr0WZ7848VMWQBDA1uQj7xeO0c885LvQBYwdy4E0lZBOF/rkm9RLD2oSWIH19eK6I9zJnFV37+5dUnJGub/XRK0WrZGTQ7a+y8SQahXMRDdpzBi6IqsbUY4hrmnQiqOzDhBBBaXh0i4LVK0dvim91Sn3L52ta57mtiSymXGeIaYMzAPAKt4GoQ+ejwI5zbzugElopgk5gDEmJEgQNJWDR3KN8E1UBqitjYAOeRAEB5Oa4HA5XeFl1h8YMTnrYggkAR3gwgNECPUGOiYYvG1aFJ2DzCMwdVgauH/bkjgdY9dVEQraWRKdcFw3n2lh8Xlc0tYWjKWlwF2zccDwFlAbT2oHNFNk5YE3sY4x4qLdquXBSoVyV34pE3u/VyYim9rxTcxzXAuIAt4nlK2xmJzw/te0JYM7u6AS2YPctEH3LFt1sOH1IztabXc3MPRXzelww+DcRkmpkotLAGh5cZeTHJrXrlzq5JG8GlC/JAbf2iKwquHsurgs/0tZkEdCAFCDWZ4Hgm39S4DKDabDl4JOtVdA+I8VqoNcGUpJneJdGZI0nC2aYkZoiYzXibTEripVkXQ6s0tADSHcTMgjw4LWKZmy3ba2tRrgBtSkQKLGZqmHNPKAZh4aSHua2QHCAYjiq5W3nfTY+jhi5jHQ11Qw2pUaAbOy2aLnwEDmmFZ3dPh8VGKUiEkKUmZjCuWw8GGtBgX1B8Bf4Kt7JpDOJ+ErQ9lNaSGixmnw0BEzHnb/SFjlkbwRad3g1wIc0XIDSWi2YgTBHL5qT25gaVbDVGVGMLXB0SLtd+U6yCTBUZhQGNkWHhYDLIBBPI+oUvQo5xAOpFuHecBNtOOukevPGVF5qzHMXu/isNWzh0mA6m64LxplA4uAPHVSWzBSpurMxLO27gxHtZB2ssAfSIbZrmOqSI/7bRwWnbzbFa6gCACWgEC99ZHoVk29jnAsePYqUyNSQ1wdLmxMAmL88oldKey5MWqYvs/b4w4PsPsWvaYfOZoa4zoRlzRHEgm8RHYXNg208S0XcZZNwRBB04gkeqjeyfVLaTJc4Ehv+6+kWGqX2rtZ1SnTodzs6MgFsHO4m7g/i2wgdJ4qyj4L/AK8k3sqpTztxdYEntMxiA10mSCPDNp0SO8PY1a/bU3DITPtDugxYjyKqsJKFPTM1kSdkticU2pUe6+WABzgQL+i0n7N8e1lF1J+IhhzO7MOYM2cQc03tAMCNVk+HN/itU3Lwzckiox02yFoJv14rHP8AWJrhp3ZL777VFHCFszUqDs28yDZ7h0yz/kFneNrdo4H8NNjfGAR8IT/fjEg4p9MGRQYxg5Zozuy/5gf7VACoT943+goxQqJWU1yOBAM3+SRrnxSVfPHE6eXkkW1uHC1vitNSl2e1nSfrolqToTSpUuE8diw5gbkYD+Jup9VorM3QsKqE2DwhaGNEUXObbQgm8zfT0SlWplLSNRcHlJn3XSgolxAAkmIHEk9Fdt2tyCYfiGTxDZsOro18FhPIoK2dkNmynUNk16jS9tKo5upcATPWNSuMDs6tWJFKk55GsQI83EXW6Po08MzPBPBreZ4AfXBM9k7KazNUIDQXPqOFgBmJcb+a5/y36NVgXezDcTSLXFr2lr2mHNcCCDxBCW2dSzvDeZgeP1bzWl7c3bp47tcRek8t/tkkBsNEMDwedvXos2qYKrQe0VWOpuIBE2tza4fELeGZTX9MpY3Fk/h9luYW5m8Y8wbp/v8A14GHpT7PegcCYE+QkeZVlo7ZpYnBtrvytfTMVgIHfaB3o4Bwh3nHBZptTHGvXc+8WDRyHCVjGMpT58GkpR04G9R/eTijWsZ6/JNKmvkuaboaevz/AGXUcxzVfcj+PFchcEyfFeypBzinaBJ0WLx1zKXpBCw7wUgiFdtj1uM6gA8hEnx5hU7BUrgq37Ip8eZiPnfyXNlZviRcsKJMR+IuaXE96bX9PqysezKF+Z4jQmWgweXD0Vd2OHEibAj0lzZP/t6q5bNbbS8DQyXfIXCwirZfId4wE0o05gcIt8L+Cxrb2xHOqvp27MuLgfwuIiQOs+5bVicPAMRxPGeU++FRd4cLFSefxjn5LTZqRmkmjFnVH03uiWuEtPCLZXR70iFZN89ldm/tmiWPMO6PHHzVbhdkWmrMZM9C4ezilALL1oVipJbvYQ1SQ0S4d6OOWQD6EhXrdLDGnUdIjKL+Soewce7DV2VWXLDIBsHDRzXdC0kea0Pejb1Dsu2oEO7Zoyie8DEEPH3SLz1C4/kKV/6dOGcaplExtbNiKxmZe4k8ySZP1yTWkfr1Tvd7Z78Q8MbEnV3ACYkrR9hbpU8JULa/Z1RVHdJp/d0IgzFzwPJXnkjjVMzjjc3aM4wziRN40J4Cef7ppiDGgifceIWx7vbI7E1abY7HO7K0jVhNs062VXGw8HRq1MPiaeYyS2oHuacrpLS2DblxuFnH5Eb5NPx2+xnJEpSkVbsZuE4mcPWpvYTYPzMeAT0BDvG3grduz9mlCxrF1Q2/K3yAv6rb8iFcMweOXZmVNYSLBer6QoblYNrQBh2QOiE6/wDCdP6ZdsnYdCk/tGhxdwkzlH5ZVkx4q1aDmYeqKb4/DBIH3Qfuk81V93Mb2jRef0VnoU+Wq8+alZ1Qmo0U+hjq9MgYiniHFps4Euv/AKXtIjwUztfbJy06JBYXAPriLtF8jDexOpCmMY8weB5qv7ZOZjKfESZuZJtJPNQp26aOic4zd0dY1wrmgym4uawl1SDaYhrY48SuftHwk4Ok8wclVt4gw9rgQOk5T5I2DgTS4z5FSH2hUs+zXkasfScRzGbLb/NXxv7qjDNxGjG3VCLZjBPeuQCBpI9UVrOkWufikXe15pZ9yvTOI5rPkDglHC0dPr66pAGTPAJZwMEoQIliSqv4L11VJgIWSO2BO6QTekxPMO2VVkMldnj4K17Kp2H72VbwLVbtl0rDz14WuuTIzqxKkWnZbJjgQB8Yvz4eit+zPZEjgOPujie62fFVfZNMyeAuNeOZs/8AtPkrbs27WmI4dQS60epUYe4zCuJZbqY+viqtvDg8w6hXGqy2pOn7KGxdGQfPz0j68VbIuTOD4KHi8C2qzI+Sx8gjn1Bi0W9Fl28Ow6mEqlj7tPepv4PZwPQjQj9QtoxNAtdbynlZJbS2RTxdE0qrSREtIs6m7g5hOh+MwVrjnRnJGG0wu2jVTG3d2q+Cd/dbLHexUA7ruh/C7ofKVFN1W9lDlrbSRquxh8pY50XB+LmyfcfJLVjISuLE9kCfutsPzOc74OCiwXP7ONjHvVTo6A3wbN40vK0ba9alRoGtUY57mCG5dfAXgDiq5us/LTYDawsPdKsmKrUywhwBHELypy2nbO2nGNIhNlb0YbGOax3bUanstlsh06CWa+YCY7fpUqlRoIa40ye9xP5XRqJvBUJjKbKlX/44NMA3dN5m2WNPFS+CwWRsmfir5Omv0tEYlkTe5MbJpNMc7fUK6bNoholUfBYgNdwj61VkdjC5oAsOf6KuPvyUydyYqbWAMIUMK0aL1dG5nqj5k2Tteph3Sw2m7Tof0PVaFsHfik6A85HcnaeTtCstQV1zxRkQfQ2GxjarbEXTDEbNaSSD+ixTBbTrUf8ApVHs6A93/E2U/hN98U0QTSd4gtP/AI2XHP4r8GsclGo4ShHRON6GB2zsUP8A6XkeLRmaR5gLN6O/tXjTpn/9CPi1c7V34qVaNSlkY0PaWkioSQDYwMqpD48oysSmpIqDD3l7UcuAF49eiYUdtdASdWsSuDouAUJoF01cyu6YQPsO6TFI4Sn1CY4fgpbBURwESs5siKtkrs6jMGxhXLZVKIn+eKr+yKIEfJWfAtiPriuOTs7YRqJPbOd32t46f5FouPJW/Z7O6OHsz46j4qp7GZ/dkm0TPWbfJW/A0wIHQe4AC/l71rhRjmHNXTwUZWpRPu+vrVSzm28vkmVZn18lfKrM4Mrm1MLaeIUZQrnNEaRb4Ky4unM+CqePd2TiWxPGVlFkyjZMuYHtc10Pa4EOa8BzSOIymyoeP+zujVGbD1eycc3ceC6nY6A+0z3hWOhj82rjKdkzTnUjiLLTf0Zasyva+5OOw85sO97R9+l/daf8bjzAUHjXxV5QWtg2IDWhot/tX0Zg8ScoIcdBMp/iaNGqJq02PH52NeP/ACBWylaI5TMY2JtUmGzyk/JWbEVx2ZE8Lq0V938KCCzDYe9/+k1sHpAXDtjUoP8Aap/4hcOTD9uDtjnVcoz/AGPkJIm88P0VjdnIgRHP9lKv2Wxo7rWt/wBLQ34Jv2Kzlj5JeTYa7O2exhzGXu4ToPAfqpUYhN6a6kKexXuLhyEhmQo2IpHzNnRnXCF6mxzHWdGdcFCWTYrnXTaiQhASybHbqy57VNoXqEWKOeuc64hEJZApnXbaiQhEJYJGjiIUjhtowq8iVWSTJXBecJt4DipjD71gDULL8x5lGc8z6rLpI06rNowW+wbFwpyl9owH3gvnztDzPqjtXfiPqrxhqUlKz6LH2kj8QXDvtHEe0F879q78R9Udq78R9SrNFVwb3X+0EH7wVf2lveHk3CyTtXfiPqvM55n1WfTRbdmjt3ph2qk8LvpaCVkuY8yjMeZTpjY2jC79ACMw0Uk3f8dnGYT5LBs55n1R2rvxH1V1GipvdP7QRAkhdn7QW8wsB7V34j6o7V34j6lNSWbtU39afvBMa2+o5hYv2rvxH1R2juZ9VV40wnRslPfMTqFxV3zE6rHu0dzPqvM55n1Kr0kWUzYv+dRzCFjuc8z6lCjoRJ6h4hCFuZghCEAIQhACEIQAhCEAIQhACF4vUAIQhACELxAeoQhACEIQAhCEAIQhACEIQAhC8QHqF5K9QAhCEAIQhACEIQAhCEAIQhACEIQAvCvUIDwL1CEAIQhAC8QhAeoQhACEIQAhCEAIQhACEIQAvChCA8C6QhACEI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 y="853719"/>
            <a:ext cx="7951120" cy="556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90600" y="160338"/>
            <a:ext cx="6477000" cy="523220"/>
          </a:xfrm>
          <a:prstGeom prst="rect">
            <a:avLst/>
          </a:prstGeom>
          <a:noFill/>
        </p:spPr>
        <p:txBody>
          <a:bodyPr wrap="square" rtlCol="0">
            <a:spAutoFit/>
          </a:bodyPr>
          <a:lstStyle/>
          <a:p>
            <a:pPr algn="ctr"/>
            <a:r>
              <a:rPr lang="en-US" sz="2800" b="1" dirty="0" smtClean="0">
                <a:latin typeface="Janda Quick Note"/>
              </a:rPr>
              <a:t>History of SEO: Once Upon a Time</a:t>
            </a:r>
            <a:endParaRPr lang="en-US" sz="2800" b="1" dirty="0">
              <a:latin typeface="Janda Quick Note"/>
            </a:endParaRPr>
          </a:p>
        </p:txBody>
      </p:sp>
    </p:spTree>
    <p:extLst>
      <p:ext uri="{BB962C8B-B14F-4D97-AF65-F5344CB8AC3E}">
        <p14:creationId xmlns:p14="http://schemas.microsoft.com/office/powerpoint/2010/main" val="1751574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 y="228600"/>
            <a:ext cx="8229600" cy="762000"/>
          </a:xfrm>
        </p:spPr>
        <p:txBody>
          <a:bodyPr>
            <a:noAutofit/>
          </a:bodyPr>
          <a:lstStyle/>
          <a:p>
            <a:r>
              <a:rPr lang="en-US" sz="5400" dirty="0" smtClean="0"/>
              <a:t>Agenda</a:t>
            </a:r>
            <a:endParaRPr lang="en-US" sz="5400" dirty="0"/>
          </a:p>
        </p:txBody>
      </p:sp>
      <p:sp>
        <p:nvSpPr>
          <p:cNvPr id="3" name="Content Placeholder 2"/>
          <p:cNvSpPr>
            <a:spLocks noGrp="1"/>
          </p:cNvSpPr>
          <p:nvPr>
            <p:ph idx="1"/>
          </p:nvPr>
        </p:nvSpPr>
        <p:spPr>
          <a:xfrm>
            <a:off x="1066800" y="6245942"/>
            <a:ext cx="7010400" cy="609600"/>
          </a:xfrm>
        </p:spPr>
        <p:txBody>
          <a:bodyPr>
            <a:normAutofit fontScale="40000" lnSpcReduction="20000"/>
          </a:bodyPr>
          <a:lstStyle/>
          <a:p>
            <a:endParaRPr lang="en-US" sz="4000" dirty="0" smtClean="0"/>
          </a:p>
          <a:p>
            <a:pPr marL="0" indent="0" algn="ctr">
              <a:buNone/>
            </a:pPr>
            <a:r>
              <a:rPr lang="en-US" dirty="0" smtClean="0"/>
              <a:t>		</a:t>
            </a:r>
            <a:r>
              <a:rPr lang="en-US" sz="5100" b="1" dirty="0" smtClean="0"/>
              <a:t>Ready for the fun?</a:t>
            </a:r>
            <a:r>
              <a:rPr lang="en-US" dirty="0" smtClean="0"/>
              <a:t>			</a:t>
            </a:r>
            <a:endParaRPr lang="en-US" dirty="0"/>
          </a:p>
        </p:txBody>
      </p:sp>
      <p:sp>
        <p:nvSpPr>
          <p:cNvPr id="5" name="TextBox 4"/>
          <p:cNvSpPr txBox="1"/>
          <p:nvPr/>
        </p:nvSpPr>
        <p:spPr>
          <a:xfrm>
            <a:off x="609600" y="1600200"/>
            <a:ext cx="3733800" cy="3693319"/>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6" name="TextBox 5"/>
          <p:cNvSpPr txBox="1"/>
          <p:nvPr/>
        </p:nvSpPr>
        <p:spPr>
          <a:xfrm>
            <a:off x="29497" y="1246256"/>
            <a:ext cx="8077200" cy="4708981"/>
          </a:xfrm>
          <a:prstGeom prst="rect">
            <a:avLst/>
          </a:prstGeom>
          <a:noFill/>
        </p:spPr>
        <p:txBody>
          <a:bodyPr wrap="square" numCol="1" spcCol="365760" rtlCol="0">
            <a:spAutoFit/>
          </a:bodyPr>
          <a:lstStyle/>
          <a:p>
            <a:r>
              <a:rPr lang="en-US" sz="2000" b="1" u="sng" dirty="0" smtClean="0"/>
              <a:t>SEO Fundamentals </a:t>
            </a:r>
          </a:p>
          <a:p>
            <a:r>
              <a:rPr lang="en-US" sz="2000" dirty="0" smtClean="0"/>
              <a:t>10:00-10:30am</a:t>
            </a:r>
            <a:r>
              <a:rPr lang="en-US" sz="2000" dirty="0"/>
              <a:t>: </a:t>
            </a:r>
            <a:r>
              <a:rPr lang="en-US" sz="2000" dirty="0" smtClean="0"/>
              <a:t>Welcome &amp; SEO Overview</a:t>
            </a:r>
          </a:p>
          <a:p>
            <a:r>
              <a:rPr lang="en-US" sz="2000" dirty="0" smtClean="0"/>
              <a:t>10:30am </a:t>
            </a:r>
            <a:r>
              <a:rPr lang="en-US" sz="2000" dirty="0"/>
              <a:t>– </a:t>
            </a:r>
            <a:r>
              <a:rPr lang="en-US" sz="2000" dirty="0" smtClean="0"/>
              <a:t>11:00am</a:t>
            </a:r>
            <a:r>
              <a:rPr lang="en-US" sz="2000" dirty="0"/>
              <a:t>: </a:t>
            </a:r>
            <a:r>
              <a:rPr lang="en-US" sz="2000" dirty="0" smtClean="0"/>
              <a:t>Keyword </a:t>
            </a:r>
            <a:r>
              <a:rPr lang="en-US" sz="2000" dirty="0"/>
              <a:t>R</a:t>
            </a:r>
            <a:r>
              <a:rPr lang="en-US" sz="2000" dirty="0" smtClean="0"/>
              <a:t>esearch </a:t>
            </a:r>
          </a:p>
          <a:p>
            <a:r>
              <a:rPr lang="en-US" sz="2000" dirty="0" smtClean="0"/>
              <a:t>11:00 </a:t>
            </a:r>
            <a:r>
              <a:rPr lang="en-US" sz="2000" dirty="0"/>
              <a:t>– </a:t>
            </a:r>
            <a:r>
              <a:rPr lang="en-US" sz="2000" dirty="0" smtClean="0"/>
              <a:t>11:30: Google Analytics</a:t>
            </a:r>
          </a:p>
          <a:p>
            <a:pPr algn="ctr"/>
            <a:r>
              <a:rPr lang="en-US" sz="2000" dirty="0" smtClean="0"/>
              <a:t>10-Minute Break: Stretch, Snack, Bathroom, Email Check Only if Necessary </a:t>
            </a:r>
          </a:p>
          <a:p>
            <a:endParaRPr lang="en-US" sz="2000" dirty="0" smtClean="0"/>
          </a:p>
          <a:p>
            <a:r>
              <a:rPr lang="en-US" sz="2000" b="1" u="sng" dirty="0" smtClean="0"/>
              <a:t>Execution</a:t>
            </a:r>
          </a:p>
          <a:p>
            <a:r>
              <a:rPr lang="en-US" sz="2000" dirty="0" smtClean="0"/>
              <a:t>11:40-12:30: On-Page Optimization: SEO Copywriting and SEO Blogging</a:t>
            </a:r>
          </a:p>
          <a:p>
            <a:r>
              <a:rPr lang="en-US" sz="2000" dirty="0" smtClean="0"/>
              <a:t>12:30-1:00: Linkbuilding/Social Media Signals</a:t>
            </a:r>
          </a:p>
          <a:p>
            <a:pPr algn="ctr"/>
            <a:r>
              <a:rPr lang="en-US" sz="2000" dirty="0" smtClean="0"/>
              <a:t>5-Minute Break: </a:t>
            </a:r>
            <a:r>
              <a:rPr lang="en-US" sz="2000" dirty="0"/>
              <a:t>Snack, Bathroom, Email Check Only if Necessary </a:t>
            </a:r>
          </a:p>
          <a:p>
            <a:endParaRPr lang="en-US" sz="2000" dirty="0" smtClean="0"/>
          </a:p>
          <a:p>
            <a:r>
              <a:rPr lang="en-US" sz="2000" b="1" u="sng" dirty="0" smtClean="0"/>
              <a:t>SEO Recap </a:t>
            </a:r>
          </a:p>
          <a:p>
            <a:r>
              <a:rPr lang="en-US" sz="2000" dirty="0" smtClean="0"/>
              <a:t>1:05-1:30: Organization and Recap (Hands On if Time)</a:t>
            </a:r>
          </a:p>
          <a:p>
            <a:r>
              <a:rPr lang="en-US" sz="2000" dirty="0" smtClean="0"/>
              <a:t>1:30-2:00: FAQs</a:t>
            </a:r>
          </a:p>
          <a:p>
            <a:endParaRPr lang="en-US" sz="2000" dirty="0" smtClean="0"/>
          </a:p>
        </p:txBody>
      </p:sp>
    </p:spTree>
    <p:extLst>
      <p:ext uri="{BB962C8B-B14F-4D97-AF65-F5344CB8AC3E}">
        <p14:creationId xmlns:p14="http://schemas.microsoft.com/office/powerpoint/2010/main" val="3124679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90" y="922020"/>
            <a:ext cx="7342020" cy="876300"/>
          </a:xfrm>
        </p:spPr>
        <p:txBody>
          <a:bodyPr>
            <a:normAutofit/>
          </a:bodyPr>
          <a:lstStyle/>
          <a:p>
            <a:pPr marL="0" indent="0" algn="ctr">
              <a:buNone/>
            </a:pPr>
            <a:r>
              <a:rPr lang="en-US" sz="2400" dirty="0" smtClean="0"/>
              <a:t>Finally, Google came in and put the smack down on nonsensical tactics </a:t>
            </a:r>
          </a:p>
          <a:p>
            <a:pPr marL="0" indent="0" algn="just">
              <a:buNone/>
            </a:pPr>
            <a:endParaRPr lang="en-US" sz="3600" dirty="0"/>
          </a:p>
        </p:txBody>
      </p:sp>
      <p:sp>
        <p:nvSpPr>
          <p:cNvPr id="2" name="AutoShape 2" descr="data:image/jpeg;base64,/9j/4AAQSkZJRgABAQAAAQABAAD/2wCEAAkGBxQSEhUUExQUFRUXFxUXFBcXFRcVFxQXFxUXFxQVFBYYHCggGBolHRQUIjEhJSkrLi4uFx8zODMsNygtLisBCgoKDg0OGhAQGiwcICQsLCwsLCwsLCwsLCwsLCwsLCwsLCwsLCwsLCwsLCwsLCwsLCwsLCwsLCssLCwsKzcsLP/AABEIAMIBAwMBIgACEQEDEQH/xAAcAAABBQEBAQAAAAAAAAAAAAAAAwQFBgcCAQj/xABAEAABAwIDBQUFBwMCBgMAAAABAAIRAyEEEjEFBkFRYRMicYGRMqGxwfAHQlJi0eHxFCOScoIVFjNDorIkY4P/xAAZAQEAAwEBAAAAAAAAAAAAAAAAAQIDBAX/xAAkEQACAgIBBAIDAQAAAAAAAAAAAQIRAxIhEzFBUQQiFDJhcf/aAAwDAQACEQMRAD8AxJCEKwBCEIAQhCAEIQgBCEIAQhCAEIQgBCEIAQhCAEIQgBCEIAQhCAEIQgBCEIAQhCAEIQgBCEIDxErvIvcimgcISnZoNNRQEkSlRTXXYpQEJRmTltG6X/o0BH5kSpFmCngvTgkYI2USpL+iS1DZ08FFk0Q6JVjp7FkaJQ7C6KvUROjKxKJVpZsHW3FeVNgxw4JuhqyryiVNDZnRJ/8AD1OyIoiZRKnKGys2ic0th20RzSFFalEq0/8AAhyXNPYgnRRuhTKxKJVnfsOOHFA2HaY4wm6FFYRKsGI2RHBIu2ZHBSpJkELKJUuNn9F5TwEnRTYImUSrI3YsjRLM3ezcFGyBVZRKuWH3Wn7qWO6n5U2QKPKFef8AlX8qE2QKYvV4vQFsWPQUZl7kK8LFBAZl6HlcAL2CEIOxUunH9V4G0cR52TNeqASFLFj9j8RdLMqjn7gokLsPSgS7wToR5935pXD1TI4W96jWVOvT9krQ196q4gsuGxMCLGeIKkDUmIEec+RCgKD9NFIYetEeyQD0nyXNKJtGRIsqi9xM3Hu+fvT+s0dnJEfdBk6ySJ8VH/0wq1AWANLoBIIDbSSSNBwUmcA8UhJzU3y6DciIOvDhx4qqJb4K3Woy52XxHnMW4KKxQLDf3K04bZ4cSCLFssMakOIIE6kDVNcTshzw45Zy+1wAJi03jlyWkSjILZtchxNiNeM+SnaGIDpjpby/lRJwuXugGxOUHW2gvaSlMI0j6jXUJNEJj2tiY8vfokzirpGrM3C47P6/dUSFjh+KJF+fwn9kNxU/WpNk1cCY+p+rpxTw5gJSIG9asSdLeaRcSVJf0vp42SjcMTcNnyMKylQ1IhtBx4x5fJPsDgDMmY6D9VL4bAz+AH/WwT6lTeEwB4ZfAOYT42Kh5JeiVFEThsAeJ+HvT7D0g1xmIlWJmw3xcFp5lpj10TWvu7UylzXNJn2R+qpUmStRShRaWgj+V1Ww3dtHql8Fs+oAM7b8IT1mDHIjmibQcVZAz+VCmzgQhNmND51ATilA/hI02pVoXezMcDEDg31XJJOvwXAaumlVoWcv80tTZ3VyRK9oVIMcEAV2j6C47JpGgkeSXxFZsC3w/VdYYNdodeH6JZFjX+jBEi3vSFXDuHUdL+vJSzKcMIPVINb1PS6kiyMa6Eth6l7p9WwQcJFne4+PLxUaWFpMiCNQUJTJSlVTmniwCJ+KhWVeaVbVlZuJZMuuxq4c8X4RxV0rDPRAaHESeM8tR/is02HVh0Sr9szEEERdth5+fD9FyzuMjopNDbF0clQOaIaHi34uBPuafNTGz3NZVqAOaGODYke1qJcDoSCJOk+Ke18L3ZymDE6HnBi9rFOf+A0asHJ0FzEDXKZ8CrRso6rkrG1NkNLnMsbmAIkEaCeBHCegUD/QEOuD0Pn8dVe9r0MkCXOibP8AaHnEyCqri6oDvGfGVWU/AjEh8TQDTokWsBTnFVQ5RmKrZLAyToFMbZDpdx4RAkwOpgAdSeSaVtrNBgAu66N8J1PuUXjHvdGZ3gALD9T1SQYt44l5KOfokHY6oTY5R+UQfXX3rg1SZJJPiZ+KZsqGQCnTwGgkmFekiiY7w1aAI+vJLV8ScwM8P1UZQqgwA4BOHjvcxH6/op8kc0T2y946lIjK4t8DCvOx99g8xVAf1Ptf5C6yfKlqNYtKvx6KtM3/AAb6NYTScAfwuM+9J42gWaiD7lk+x9tuYRdaNsTedtVuSrcc+XgqyxKS4KrK49zohCdVdlOJJY9hadCSQfMIXJ0J+jo6sfZ8yhsLtgPDzSyWZSjKOdz8h8/NdWxUazC6a5SLGdJ8eCTxDBIgASL2SyBpN0hW9ykgyPTjzTHGg5vrRSgeUHGPZzDja/qlKFUB2ljr06hTe7NJsgOEg8/etR2JuthcRRLHMAtaBBk6LJ5qdGvS+uxlOPpCAW3FuOo4Jg/wU3vFsJ+DxDqLz3YzUzzaZt5KJexXTsxaOaRXuOwgqNt7QHd6/lXjRdOqZ0V0VfBV5XrXKR23hcr8w0ffz4hRqGifBI4LEkEQVed3toCB4/ys3pOgq4bruBPDj5HhwWGaFqzoxS8GwbJxzcsEz7MjxgE28feVYaOF7EGIiBA4RygmDqVVtgNENAIuBexsYABB8FZsQC1pObNLYiNLy0kXgxIlZQfBE1bKdvRjh58NfKx5fNUqq4m5F/RTONruq1HukFoJDb/ht8ZUbiKJOunCypVdwyExeIDQSRc+8qNoySXG5K8xdTPUOsNsPmV3TJHNdMFSsxfLEsW24SYC6rznP1C9jzVyo1rPg+CUp1QQcwceoOnkkGsJdHVXvdnZtN7QHNBE8uIuUnNQVlseJzZTaT8rpDTlPnx1aVNV3U47vKQdDP8AE+i2inurha1DLkAMd0wO6sX2ts0YbE1aAOYNccp6aifVVWTYSgkMSea6BXtRqTdZXTKNDukYUvszGlpUM6rYiBeL3kROl4/hd4aqtEzNo0DD7yODQJQqYK56fBC13fsw1Ko0SUvRPek9fh+yQBj3/BdUKbnkDK6/AA8bCANblcqO9RscjFATzXFfECRY8PgvaoBqta0QQ0B3V0kzHCxaPJPtu0CyrToFuWGzMQSXQb+71UF3FdhgcQDwPAeCZ4pwc6yk9pbPdSbEjvAefgkXYENoioc0gt8DJjVWTM9eLH27m0+ye3OzM32Wk83DQ81qe7W8+GpkU6pLKkxAaTN7e5ZfsKgKuKwtLgarCRzvK1vam6uHdixVc0Fv3mlsgEgiR4gn3Lmy0pWzoj+tFY+1XBF9dmIaZp9m0C0d576ke6m70VEqM+ZWjfafUpso0qbD95rQJJDWsDnSepNWB0lZ1N/Iq2N2jGSQ0cu6T/iitofJJNNl0IykiTGFp1jTZVcWNc4NDmgOLXOBDLci4tB6EqpGkZIgyJBHIgwVbMDgnVw4MNMZcp772sBdn7rQTqSREJpWw7qOOrZA6GOfJbbKHAkSRoLjzHRWRCkV1mqsu7zmgg5jmJsPcR71WR9fyneCw73kZZ6clWaTXJtFm4bErCGuk8ZHKACIHiFbcYf7QdM8ptEcxN/3WD7O2Ni2wWtmNASePKHDXorlht6zTp9lXpVaNQjK3M81KLybWc/v0z5lvRcyxrwy0nLvRH7ttPa1aYOYFrHzMwSxpcI4XdKNv7RFIGmBLyxzxcWAIYD1OZwt0KrdbEVGYlgY5wAAmONiGh0CTbKI6c1zt/EEve/M6pagxpcBaab6j2gC1jl63uVeWK5JlIzdUR9CwPh+iW/qWxE8fmmuGbmPpP8ACdYKg2riC2mDlLgBIE2ADtOoMLRllCuWxF2IbmXv9Q3n5pxjKPaYh1NrQ0s7vKcoiT1MH1SG0cM5hyRoT4jSfkoXYq48iNKpDsw5zznxV93d2wwMJ7I9xzTU5gG0e5U/C0msdBMwA7wkSQVqH2WbIZVweJqVBIqPieMMHD1WeZWjTE9Sxbvb6YasezpteHRF8rfQTKznfTZzaeJe+ZNWpVMTOVtOp2bWnrLXHXQtsFpWx8DQwlN2YAkEuzljZ09qQNYbr0WZ7848VMWQBDA1uQj7xeO0c885LvQBYwdy4E0lZBOF/rkm9RLD2oSWIH19eK6I9zJnFV37+5dUnJGub/XRK0WrZGTQ7a+y8SQahXMRDdpzBi6IqsbUY4hrmnQiqOzDhBBBaXh0i4LVK0dvim91Sn3L52ta57mtiSymXGeIaYMzAPAKt4GoQ+ejwI5zbzugElopgk5gDEmJEgQNJWDR3KN8E1UBqitjYAOeRAEB5Oa4HA5XeFl1h8YMTnrYggkAR3gwgNECPUGOiYYvG1aFJ2DzCMwdVgauH/bkjgdY9dVEQraWRKdcFw3n2lh8Xlc0tYWjKWlwF2zccDwFlAbT2oHNFNk5YE3sY4x4qLdquXBSoVyV34pE3u/VyYim9rxTcxzXAuIAt4nlK2xmJzw/te0JYM7u6AS2YPctEH3LFt1sOH1IztabXc3MPRXzelww+DcRkmpkotLAGh5cZeTHJrXrlzq5JG8GlC/JAbf2iKwquHsurgs/0tZkEdCAFCDWZ4Hgm39S4DKDabDl4JOtVdA+I8VqoNcGUpJneJdGZI0nC2aYkZoiYzXibTEripVkXQ6s0tADSHcTMgjw4LWKZmy3ba2tRrgBtSkQKLGZqmHNPKAZh4aSHua2QHCAYjiq5W3nfTY+jhi5jHQ11Qw2pUaAbOy2aLnwEDmmFZ3dPh8VGKUiEkKUmZjCuWw8GGtBgX1B8Bf4Kt7JpDOJ+ErQ9lNaSGixmnw0BEzHnb/SFjlkbwRad3g1wIc0XIDSWi2YgTBHL5qT25gaVbDVGVGMLXB0SLtd+U6yCTBUZhQGNkWHhYDLIBBPI+oUvQo5xAOpFuHecBNtOOukevPGVF5qzHMXu/isNWzh0mA6m64LxplA4uAPHVSWzBSpurMxLO27gxHtZB2ssAfSIbZrmOqSI/7bRwWnbzbFa6gCACWgEC99ZHoVk29jnAsePYqUyNSQ1wdLmxMAmL88oldKey5MWqYvs/b4w4PsPsWvaYfOZoa4zoRlzRHEgm8RHYXNg208S0XcZZNwRBB04gkeqjeyfVLaTJc4Ehv+6+kWGqX2rtZ1SnTodzs6MgFsHO4m7g/i2wgdJ4qyj4L/AK8k3sqpTztxdYEntMxiA10mSCPDNp0SO8PY1a/bU3DITPtDugxYjyKqsJKFPTM1kSdkticU2pUe6+WABzgQL+i0n7N8e1lF1J+IhhzO7MOYM2cQc03tAMCNVk+HN/itU3Lwzckiox02yFoJv14rHP8AWJrhp3ZL777VFHCFszUqDs28yDZ7h0yz/kFneNrdo4H8NNjfGAR8IT/fjEg4p9MGRQYxg5Zozuy/5gf7VACoT943+goxQqJWU1yOBAM3+SRrnxSVfPHE6eXkkW1uHC1vitNSl2e1nSfrolqToTSpUuE8diw5gbkYD+Jup9VorM3QsKqE2DwhaGNEUXObbQgm8zfT0SlWplLSNRcHlJn3XSgolxAAkmIHEk9Fdt2tyCYfiGTxDZsOro18FhPIoK2dkNmynUNk16jS9tKo5upcATPWNSuMDs6tWJFKk55GsQI83EXW6Po08MzPBPBreZ4AfXBM9k7KazNUIDQXPqOFgBmJcb+a5/y36NVgXezDcTSLXFr2lr2mHNcCCDxBCW2dSzvDeZgeP1bzWl7c3bp47tcRek8t/tkkBsNEMDwedvXos2qYKrQe0VWOpuIBE2tza4fELeGZTX9MpY3Fk/h9luYW5m8Y8wbp/v8A14GHpT7PegcCYE+QkeZVlo7ZpYnBtrvytfTMVgIHfaB3o4Bwh3nHBZptTHGvXc+8WDRyHCVjGMpT58GkpR04G9R/eTijWsZ6/JNKmvkuaboaevz/AGXUcxzVfcj+PFchcEyfFeypBzinaBJ0WLx1zKXpBCw7wUgiFdtj1uM6gA8hEnx5hU7BUrgq37Ip8eZiPnfyXNlZviRcsKJMR+IuaXE96bX9PqysezKF+Z4jQmWgweXD0Vd2OHEibAj0lzZP/t6q5bNbbS8DQyXfIXCwirZfId4wE0o05gcIt8L+Cxrb2xHOqvp27MuLgfwuIiQOs+5bVicPAMRxPGeU++FRd4cLFSefxjn5LTZqRmkmjFnVH03uiWuEtPCLZXR70iFZN89ldm/tmiWPMO6PHHzVbhdkWmrMZM9C4ezilALL1oVipJbvYQ1SQ0S4d6OOWQD6EhXrdLDGnUdIjKL+Soewce7DV2VWXLDIBsHDRzXdC0kea0Pejb1Dsu2oEO7Zoyie8DEEPH3SLz1C4/kKV/6dOGcaplExtbNiKxmZe4k8ySZP1yTWkfr1Tvd7Z78Q8MbEnV3ACYkrR9hbpU8JULa/Z1RVHdJp/d0IgzFzwPJXnkjjVMzjjc3aM4wziRN40J4Cef7ppiDGgifceIWx7vbI7E1abY7HO7K0jVhNs062VXGw8HRq1MPiaeYyS2oHuacrpLS2DblxuFnH5Eb5NPx2+xnJEpSkVbsZuE4mcPWpvYTYPzMeAT0BDvG3grduz9mlCxrF1Q2/K3yAv6rb8iFcMweOXZmVNYSLBer6QoblYNrQBh2QOiE6/wDCdP6ZdsnYdCk/tGhxdwkzlH5ZVkx4q1aDmYeqKb4/DBIH3Qfuk81V93Mb2jRef0VnoU+Wq8+alZ1Qmo0U+hjq9MgYiniHFps4Euv/AKXtIjwUztfbJy06JBYXAPriLtF8jDexOpCmMY8weB5qv7ZOZjKfESZuZJtJPNQp26aOic4zd0dY1wrmgym4uawl1SDaYhrY48SuftHwk4Ok8wclVt4gw9rgQOk5T5I2DgTS4z5FSH2hUs+zXkasfScRzGbLb/NXxv7qjDNxGjG3VCLZjBPeuQCBpI9UVrOkWufikXe15pZ9yvTOI5rPkDglHC0dPr66pAGTPAJZwMEoQIliSqv4L11VJgIWSO2BO6QTekxPMO2VVkMldnj4K17Kp2H72VbwLVbtl0rDz14WuuTIzqxKkWnZbJjgQB8Yvz4eit+zPZEjgOPujie62fFVfZNMyeAuNeOZs/8AtPkrbs27WmI4dQS60epUYe4zCuJZbqY+viqtvDg8w6hXGqy2pOn7KGxdGQfPz0j68VbIuTOD4KHi8C2qzI+Sx8gjn1Bi0W9Fl28Ow6mEqlj7tPepv4PZwPQjQj9QtoxNAtdbynlZJbS2RTxdE0qrSREtIs6m7g5hOh+MwVrjnRnJGG0wu2jVTG3d2q+Cd/dbLHexUA7ruh/C7ofKVFN1W9lDlrbSRquxh8pY50XB+LmyfcfJLVjISuLE9kCfutsPzOc74OCiwXP7ONjHvVTo6A3wbN40vK0ba9alRoGtUY57mCG5dfAXgDiq5us/LTYDawsPdKsmKrUywhwBHELypy2nbO2nGNIhNlb0YbGOax3bUanstlsh06CWa+YCY7fpUqlRoIa40ye9xP5XRqJvBUJjKbKlX/44NMA3dN5m2WNPFS+CwWRsmfir5Omv0tEYlkTe5MbJpNMc7fUK6bNoholUfBYgNdwj61VkdjC5oAsOf6KuPvyUydyYqbWAMIUMK0aL1dG5nqj5k2Tteph3Sw2m7Tof0PVaFsHfik6A85HcnaeTtCstQV1zxRkQfQ2GxjarbEXTDEbNaSSD+ixTBbTrUf8ApVHs6A93/E2U/hN98U0QTSd4gtP/AI2XHP4r8GsclGo4ShHRON6GB2zsUP8A6XkeLRmaR5gLN6O/tXjTpn/9CPi1c7V34qVaNSlkY0PaWkioSQDYwMqpD48oysSmpIqDD3l7UcuAF49eiYUdtdASdWsSuDouAUJoF01cyu6YQPsO6TFI4Sn1CY4fgpbBURwESs5siKtkrs6jMGxhXLZVKIn+eKr+yKIEfJWfAtiPriuOTs7YRqJPbOd32t46f5FouPJW/Z7O6OHsz46j4qp7GZ/dkm0TPWbfJW/A0wIHQe4AC/l71rhRjmHNXTwUZWpRPu+vrVSzm28vkmVZn18lfKrM4Mrm1MLaeIUZQrnNEaRb4Ky4unM+CqePd2TiWxPGVlFkyjZMuYHtc10Pa4EOa8BzSOIymyoeP+zujVGbD1eycc3ceC6nY6A+0z3hWOhj82rjKdkzTnUjiLLTf0Zasyva+5OOw85sO97R9+l/daf8bjzAUHjXxV5QWtg2IDWhot/tX0Zg8ScoIcdBMp/iaNGqJq02PH52NeP/ACBWylaI5TMY2JtUmGzyk/JWbEVx2ZE8Lq0V938KCCzDYe9/+k1sHpAXDtjUoP8Aap/4hcOTD9uDtjnVcoz/AGPkJIm88P0VjdnIgRHP9lKv2Wxo7rWt/wBLQ34Jv2Kzlj5JeTYa7O2exhzGXu4ToPAfqpUYhN6a6kKexXuLhyEhmQo2IpHzNnRnXCF6mxzHWdGdcFCWTYrnXTaiQhASybHbqy57VNoXqEWKOeuc64hEJZApnXbaiQhEJYJGjiIUjhtowq8iVWSTJXBecJt4DipjD71gDULL8x5lGc8z6rLpI06rNowW+wbFwpyl9owH3gvnztDzPqjtXfiPqrxhqUlKz6LH2kj8QXDvtHEe0F879q78R9Udq78R9SrNFVwb3X+0EH7wVf2lveHk3CyTtXfiPqvM55n1WfTRbdmjt3ph2qk8LvpaCVkuY8yjMeZTpjY2jC79ACMw0Uk3f8dnGYT5LBs55n1R2rvxH1V1GipvdP7QRAkhdn7QW8wsB7V34j6o7V34j6lNSWbtU39afvBMa2+o5hYv2rvxH1R2juZ9VV40wnRslPfMTqFxV3zE6rHu0dzPqvM55n1Kr0kWUzYv+dRzCFjuc8z6lCjoRJ6h4hCFuZghCEAIQhACEIQAhCEAIQhACF4vUAIQhACELxAeoQhACEIQAhCEAIQhACEIQAhC8QHqF5K9QAhCEAIQhACEIQAhCEAIQhACEIQAvCvUIDwL1CEAIQhAC8QhAeoQhACEIQAhCEAIQhACEIQAvChCA8C6QhACEI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6" y="1828800"/>
            <a:ext cx="7386882" cy="133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099" y="4780914"/>
            <a:ext cx="7088661" cy="2061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3159125"/>
            <a:ext cx="6092824" cy="174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90600" y="160338"/>
            <a:ext cx="6477000" cy="523220"/>
          </a:xfrm>
          <a:prstGeom prst="rect">
            <a:avLst/>
          </a:prstGeom>
          <a:noFill/>
        </p:spPr>
        <p:txBody>
          <a:bodyPr wrap="square" rtlCol="0">
            <a:spAutoFit/>
          </a:bodyPr>
          <a:lstStyle/>
          <a:p>
            <a:pPr algn="ctr"/>
            <a:r>
              <a:rPr lang="en-US" sz="2800" b="1" dirty="0" smtClean="0">
                <a:latin typeface="Janda Quick Note"/>
              </a:rPr>
              <a:t>History of SEO: Once Upon a Time</a:t>
            </a:r>
            <a:endParaRPr lang="en-US" sz="2800" b="1" dirty="0">
              <a:latin typeface="Janda Quick Note"/>
            </a:endParaRPr>
          </a:p>
        </p:txBody>
      </p:sp>
    </p:spTree>
    <p:extLst>
      <p:ext uri="{BB962C8B-B14F-4D97-AF65-F5344CB8AC3E}">
        <p14:creationId xmlns:p14="http://schemas.microsoft.com/office/powerpoint/2010/main" val="319615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UUExQUFRUXFxUXFBcXFRcVFxQXFxUXFxQVFBYYHCggGBolHRQUIjEhJSkrLi4uFx8zODMsNygtLisBCgoKDg0OGhAQGiwcICQsLCwsLCwsLCwsLCwsLCwsLCwsLCwsLCwsLCwsLCwsLCwsLCwsLCwsLCssLCwsKzcsLP/AABEIAMIBAwMBIgACEQEDEQH/xAAcAAABBQEBAQAAAAAAAAAAAAAAAwQFBgcCAQj/xABAEAABAwIDBQUFBwMCBgMAAAABAAIRAyEEEjEFBkFRYRMicYGRMqGxwfAHQlJi0eHxFCOScoIVFjNDorIkY4P/xAAZAQEAAwEBAAAAAAAAAAAAAAAAAQIDBAX/xAAkEQACAgIBBAIDAQAAAAAAAAAAAQIRAxIhEzFBUQQiFDJhcf/aAAwDAQACEQMRAD8AxJCEKwBCEIAQhCAEIQgBCEIAQhCAEIQgBCEIAQhCAEIQgBCEIAQhCAEIQgBCEIAQhCAEIQgBCEIDxErvIvcimgcISnZoNNRQEkSlRTXXYpQEJRmTltG6X/o0BH5kSpFmCngvTgkYI2USpL+iS1DZ08FFk0Q6JVjp7FkaJQ7C6KvUROjKxKJVpZsHW3FeVNgxw4JuhqyryiVNDZnRJ/8AD1OyIoiZRKnKGys2ic0th20RzSFFalEq0/8AAhyXNPYgnRRuhTKxKJVnfsOOHFA2HaY4wm6FFYRKsGI2RHBIu2ZHBSpJkELKJUuNn9F5TwEnRTYImUSrI3YsjRLM3ezcFGyBVZRKuWH3Wn7qWO6n5U2QKPKFef8AlX8qE2QKYvV4vQFsWPQUZl7kK8LFBAZl6HlcAL2CEIOxUunH9V4G0cR52TNeqASFLFj9j8RdLMqjn7gokLsPSgS7wToR5935pXD1TI4W96jWVOvT9krQ196q4gsuGxMCLGeIKkDUmIEec+RCgKD9NFIYetEeyQD0nyXNKJtGRIsqi9xM3Hu+fvT+s0dnJEfdBk6ySJ8VH/0wq1AWANLoBIIDbSSSNBwUmcA8UhJzU3y6DciIOvDhx4qqJb4K3Woy52XxHnMW4KKxQLDf3K04bZ4cSCLFssMakOIIE6kDVNcTshzw45Zy+1wAJi03jlyWkSjILZtchxNiNeM+SnaGIDpjpby/lRJwuXugGxOUHW2gvaSlMI0j6jXUJNEJj2tiY8vfokzirpGrM3C47P6/dUSFjh+KJF+fwn9kNxU/WpNk1cCY+p+rpxTw5gJSIG9asSdLeaRcSVJf0vp42SjcMTcNnyMKylQ1IhtBx4x5fJPsDgDMmY6D9VL4bAz+AH/WwT6lTeEwB4ZfAOYT42Kh5JeiVFEThsAeJ+HvT7D0g1xmIlWJmw3xcFp5lpj10TWvu7UylzXNJn2R+qpUmStRShRaWgj+V1Ww3dtHql8Fs+oAM7b8IT1mDHIjmibQcVZAz+VCmzgQhNmND51ATilA/hI02pVoXezMcDEDg31XJJOvwXAaumlVoWcv80tTZ3VyRK9oVIMcEAV2j6C47JpGgkeSXxFZsC3w/VdYYNdodeH6JZFjX+jBEi3vSFXDuHUdL+vJSzKcMIPVINb1PS6kiyMa6Eth6l7p9WwQcJFne4+PLxUaWFpMiCNQUJTJSlVTmniwCJ+KhWVeaVbVlZuJZMuuxq4c8X4RxV0rDPRAaHESeM8tR/is02HVh0Sr9szEEERdth5+fD9FyzuMjopNDbF0clQOaIaHi34uBPuafNTGz3NZVqAOaGODYke1qJcDoSCJOk+Ke18L3ZymDE6HnBi9rFOf+A0asHJ0FzEDXKZ8CrRso6rkrG1NkNLnMsbmAIkEaCeBHCegUD/QEOuD0Pn8dVe9r0MkCXOibP8AaHnEyCqri6oDvGfGVWU/AjEh8TQDTokWsBTnFVQ5RmKrZLAyToFMbZDpdx4RAkwOpgAdSeSaVtrNBgAu66N8J1PuUXjHvdGZ3gALD9T1SQYt44l5KOfokHY6oTY5R+UQfXX3rg1SZJJPiZ+KZsqGQCnTwGgkmFekiiY7w1aAI+vJLV8ScwM8P1UZQqgwA4BOHjvcxH6/op8kc0T2y946lIjK4t8DCvOx99g8xVAf1Ptf5C6yfKlqNYtKvx6KtM3/AAb6NYTScAfwuM+9J42gWaiD7lk+x9tuYRdaNsTedtVuSrcc+XgqyxKS4KrK49zohCdVdlOJJY9hadCSQfMIXJ0J+jo6sfZ8yhsLtgPDzSyWZSjKOdz8h8/NdWxUazC6a5SLGdJ8eCTxDBIgASL2SyBpN0hW9ykgyPTjzTHGg5vrRSgeUHGPZzDja/qlKFUB2ljr06hTe7NJsgOEg8/etR2JuthcRRLHMAtaBBk6LJ5qdGvS+uxlOPpCAW3FuOo4Jg/wU3vFsJ+DxDqLz3YzUzzaZt5KJexXTsxaOaRXuOwgqNt7QHd6/lXjRdOqZ0V0VfBV5XrXKR23hcr8w0ffz4hRqGifBI4LEkEQVed3toCB4/ys3pOgq4bruBPDj5HhwWGaFqzoxS8GwbJxzcsEz7MjxgE28feVYaOF7EGIiBA4RygmDqVVtgNENAIuBexsYABB8FZsQC1pObNLYiNLy0kXgxIlZQfBE1bKdvRjh58NfKx5fNUqq4m5F/RTONruq1HukFoJDb/ht8ZUbiKJOunCypVdwyExeIDQSRc+8qNoySXG5K8xdTPUOsNsPmV3TJHNdMFSsxfLEsW24SYC6rznP1C9jzVyo1rPg+CUp1QQcwceoOnkkGsJdHVXvdnZtN7QHNBE8uIuUnNQVlseJzZTaT8rpDTlPnx1aVNV3U47vKQdDP8AE+i2inurha1DLkAMd0wO6sX2ts0YbE1aAOYNccp6aifVVWTYSgkMSea6BXtRqTdZXTKNDukYUvszGlpUM6rYiBeL3kROl4/hd4aqtEzNo0DD7yODQJQqYK56fBC13fsw1Ko0SUvRPek9fh+yQBj3/BdUKbnkDK6/AA8bCANblcqO9RscjFATzXFfECRY8PgvaoBqta0QQ0B3V0kzHCxaPJPtu0CyrToFuWGzMQSXQb+71UF3FdhgcQDwPAeCZ4pwc6yk9pbPdSbEjvAefgkXYENoioc0gt8DJjVWTM9eLH27m0+ye3OzM32Wk83DQ81qe7W8+GpkU6pLKkxAaTN7e5ZfsKgKuKwtLgarCRzvK1vam6uHdixVc0Fv3mlsgEgiR4gn3Lmy0pWzoj+tFY+1XBF9dmIaZp9m0C0d576ke6m70VEqM+ZWjfafUpso0qbD95rQJJDWsDnSepNWB0lZ1N/Iq2N2jGSQ0cu6T/iitofJJNNl0IykiTGFp1jTZVcWNc4NDmgOLXOBDLci4tB6EqpGkZIgyJBHIgwVbMDgnVw4MNMZcp772sBdn7rQTqSREJpWw7qOOrZA6GOfJbbKHAkSRoLjzHRWRCkV1mqsu7zmgg5jmJsPcR71WR9fyneCw73kZZ6clWaTXJtFm4bErCGuk8ZHKACIHiFbcYf7QdM8ptEcxN/3WD7O2Ni2wWtmNASePKHDXorlht6zTp9lXpVaNQjK3M81KLybWc/v0z5lvRcyxrwy0nLvRH7ttPa1aYOYFrHzMwSxpcI4XdKNv7RFIGmBLyxzxcWAIYD1OZwt0KrdbEVGYlgY5wAAmONiGh0CTbKI6c1zt/EEve/M6pagxpcBaab6j2gC1jl63uVeWK5JlIzdUR9CwPh+iW/qWxE8fmmuGbmPpP8ACdYKg2riC2mDlLgBIE2ADtOoMLRllCuWxF2IbmXv9Q3n5pxjKPaYh1NrQ0s7vKcoiT1MH1SG0cM5hyRoT4jSfkoXYq48iNKpDsw5zznxV93d2wwMJ7I9xzTU5gG0e5U/C0msdBMwA7wkSQVqH2WbIZVweJqVBIqPieMMHD1WeZWjTE9Sxbvb6YasezpteHRF8rfQTKznfTZzaeJe+ZNWpVMTOVtOp2bWnrLXHXQtsFpWx8DQwlN2YAkEuzljZ09qQNYbr0WZ7848VMWQBDA1uQj7xeO0c885LvQBYwdy4E0lZBOF/rkm9RLD2oSWIH19eK6I9zJnFV37+5dUnJGub/XRK0WrZGTQ7a+y8SQahXMRDdpzBi6IqsbUY4hrmnQiqOzDhBBBaXh0i4LVK0dvim91Sn3L52ta57mtiSymXGeIaYMzAPAKt4GoQ+ejwI5zbzugElopgk5gDEmJEgQNJWDR3KN8E1UBqitjYAOeRAEB5Oa4HA5XeFl1h8YMTnrYggkAR3gwgNECPUGOiYYvG1aFJ2DzCMwdVgauH/bkjgdY9dVEQraWRKdcFw3n2lh8Xlc0tYWjKWlwF2zccDwFlAbT2oHNFNk5YE3sY4x4qLdquXBSoVyV34pE3u/VyYim9rxTcxzXAuIAt4nlK2xmJzw/te0JYM7u6AS2YPctEH3LFt1sOH1IztabXc3MPRXzelww+DcRkmpkotLAGh5cZeTHJrXrlzq5JG8GlC/JAbf2iKwquHsurgs/0tZkEdCAFCDWZ4Hgm39S4DKDabDl4JOtVdA+I8VqoNcGUpJneJdGZI0nC2aYkZoiYzXibTEripVkXQ6s0tADSHcTMgjw4LWKZmy3ba2tRrgBtSkQKLGZqmHNPKAZh4aSHua2QHCAYjiq5W3nfTY+jhi5jHQ11Qw2pUaAbOy2aLnwEDmmFZ3dPh8VGKUiEkKUmZjCuWw8GGtBgX1B8Bf4Kt7JpDOJ+ErQ9lNaSGixmnw0BEzHnb/SFjlkbwRad3g1wIc0XIDSWi2YgTBHL5qT25gaVbDVGVGMLXB0SLtd+U6yCTBUZhQGNkWHhYDLIBBPI+oUvQo5xAOpFuHecBNtOOukevPGVF5qzHMXu/isNWzh0mA6m64LxplA4uAPHVSWzBSpurMxLO27gxHtZB2ssAfSIbZrmOqSI/7bRwWnbzbFa6gCACWgEC99ZHoVk29jnAsePYqUyNSQ1wdLmxMAmL88oldKey5MWqYvs/b4w4PsPsWvaYfOZoa4zoRlzRHEgm8RHYXNg208S0XcZZNwRBB04gkeqjeyfVLaTJc4Ehv+6+kWGqX2rtZ1SnTodzs6MgFsHO4m7g/i2wgdJ4qyj4L/AK8k3sqpTztxdYEntMxiA10mSCPDNp0SO8PY1a/bU3DITPtDugxYjyKqsJKFPTM1kSdkticU2pUe6+WABzgQL+i0n7N8e1lF1J+IhhzO7MOYM2cQc03tAMCNVk+HN/itU3Lwzckiox02yFoJv14rHP8AWJrhp3ZL777VFHCFszUqDs28yDZ7h0yz/kFneNrdo4H8NNjfGAR8IT/fjEg4p9MGRQYxg5Zozuy/5gf7VACoT943+goxQqJWU1yOBAM3+SRrnxSVfPHE6eXkkW1uHC1vitNSl2e1nSfrolqToTSpUuE8diw5gbkYD+Jup9VorM3QsKqE2DwhaGNEUXObbQgm8zfT0SlWplLSNRcHlJn3XSgolxAAkmIHEk9Fdt2tyCYfiGTxDZsOro18FhPIoK2dkNmynUNk16jS9tKo5upcATPWNSuMDs6tWJFKk55GsQI83EXW6Po08MzPBPBreZ4AfXBM9k7KazNUIDQXPqOFgBmJcb+a5/y36NVgXezDcTSLXFr2lr2mHNcCCDxBCW2dSzvDeZgeP1bzWl7c3bp47tcRek8t/tkkBsNEMDwedvXos2qYKrQe0VWOpuIBE2tza4fELeGZTX9MpY3Fk/h9luYW5m8Y8wbp/v8A14GHpT7PegcCYE+QkeZVlo7ZpYnBtrvytfTMVgIHfaB3o4Bwh3nHBZptTHGvXc+8WDRyHCVjGMpT58GkpR04G9R/eTijWsZ6/JNKmvkuaboaevz/AGXUcxzVfcj+PFchcEyfFeypBzinaBJ0WLx1zKXpBCw7wUgiFdtj1uM6gA8hEnx5hU7BUrgq37Ip8eZiPnfyXNlZviRcsKJMR+IuaXE96bX9PqysezKF+Z4jQmWgweXD0Vd2OHEibAj0lzZP/t6q5bNbbS8DQyXfIXCwirZfId4wE0o05gcIt8L+Cxrb2xHOqvp27MuLgfwuIiQOs+5bVicPAMRxPGeU++FRd4cLFSefxjn5LTZqRmkmjFnVH03uiWuEtPCLZXR70iFZN89ldm/tmiWPMO6PHHzVbhdkWmrMZM9C4ezilALL1oVipJbvYQ1SQ0S4d6OOWQD6EhXrdLDGnUdIjKL+Soewce7DV2VWXLDIBsHDRzXdC0kea0Pejb1Dsu2oEO7Zoyie8DEEPH3SLz1C4/kKV/6dOGcaplExtbNiKxmZe4k8ySZP1yTWkfr1Tvd7Z78Q8MbEnV3ACYkrR9hbpU8JULa/Z1RVHdJp/d0IgzFzwPJXnkjjVMzjjc3aM4wziRN40J4Cef7ppiDGgifceIWx7vbI7E1abY7HO7K0jVhNs062VXGw8HRq1MPiaeYyS2oHuacrpLS2DblxuFnH5Eb5NPx2+xnJEpSkVbsZuE4mcPWpvYTYPzMeAT0BDvG3grduz9mlCxrF1Q2/K3yAv6rb8iFcMweOXZmVNYSLBer6QoblYNrQBh2QOiE6/wDCdP6ZdsnYdCk/tGhxdwkzlH5ZVkx4q1aDmYeqKb4/DBIH3Qfuk81V93Mb2jRef0VnoU+Wq8+alZ1Qmo0U+hjq9MgYiniHFps4Euv/AKXtIjwUztfbJy06JBYXAPriLtF8jDexOpCmMY8weB5qv7ZOZjKfESZuZJtJPNQp26aOic4zd0dY1wrmgym4uawl1SDaYhrY48SuftHwk4Ok8wclVt4gw9rgQOk5T5I2DgTS4z5FSH2hUs+zXkasfScRzGbLb/NXxv7qjDNxGjG3VCLZjBPeuQCBpI9UVrOkWufikXe15pZ9yvTOI5rPkDglHC0dPr66pAGTPAJZwMEoQIliSqv4L11VJgIWSO2BO6QTekxPMO2VVkMldnj4K17Kp2H72VbwLVbtl0rDz14WuuTIzqxKkWnZbJjgQB8Yvz4eit+zPZEjgOPujie62fFVfZNMyeAuNeOZs/8AtPkrbs27WmI4dQS60epUYe4zCuJZbqY+viqtvDg8w6hXGqy2pOn7KGxdGQfPz0j68VbIuTOD4KHi8C2qzI+Sx8gjn1Bi0W9Fl28Ow6mEqlj7tPepv4PZwPQjQj9QtoxNAtdbynlZJbS2RTxdE0qrSREtIs6m7g5hOh+MwVrjnRnJGG0wu2jVTG3d2q+Cd/dbLHexUA7ruh/C7ofKVFN1W9lDlrbSRquxh8pY50XB+LmyfcfJLVjISuLE9kCfutsPzOc74OCiwXP7ONjHvVTo6A3wbN40vK0ba9alRoGtUY57mCG5dfAXgDiq5us/LTYDawsPdKsmKrUywhwBHELypy2nbO2nGNIhNlb0YbGOax3bUanstlsh06CWa+YCY7fpUqlRoIa40ye9xP5XRqJvBUJjKbKlX/44NMA3dN5m2WNPFS+CwWRsmfir5Omv0tEYlkTe5MbJpNMc7fUK6bNoholUfBYgNdwj61VkdjC5oAsOf6KuPvyUydyYqbWAMIUMK0aL1dG5nqj5k2Tteph3Sw2m7Tof0PVaFsHfik6A85HcnaeTtCstQV1zxRkQfQ2GxjarbEXTDEbNaSSD+ixTBbTrUf8ApVHs6A93/E2U/hN98U0QTSd4gtP/AI2XHP4r8GsclGo4ShHRON6GB2zsUP8A6XkeLRmaR5gLN6O/tXjTpn/9CPi1c7V34qVaNSlkY0PaWkioSQDYwMqpD48oysSmpIqDD3l7UcuAF49eiYUdtdASdWsSuDouAUJoF01cyu6YQPsO6TFI4Sn1CY4fgpbBURwESs5siKtkrs6jMGxhXLZVKIn+eKr+yKIEfJWfAtiPriuOTs7YRqJPbOd32t46f5FouPJW/Z7O6OHsz46j4qp7GZ/dkm0TPWbfJW/A0wIHQe4AC/l71rhRjmHNXTwUZWpRPu+vrVSzm28vkmVZn18lfKrM4Mrm1MLaeIUZQrnNEaRb4Ky4unM+CqePd2TiWxPGVlFkyjZMuYHtc10Pa4EOa8BzSOIymyoeP+zujVGbD1eycc3ceC6nY6A+0z3hWOhj82rjKdkzTnUjiLLTf0Zasyva+5OOw85sO97R9+l/daf8bjzAUHjXxV5QWtg2IDWhot/tX0Zg8ScoIcdBMp/iaNGqJq02PH52NeP/ACBWylaI5TMY2JtUmGzyk/JWbEVx2ZE8Lq0V938KCCzDYe9/+k1sHpAXDtjUoP8Aap/4hcOTD9uDtjnVcoz/AGPkJIm88P0VjdnIgRHP9lKv2Wxo7rWt/wBLQ34Jv2Kzlj5JeTYa7O2exhzGXu4ToPAfqpUYhN6a6kKexXuLhyEhmQo2IpHzNnRnXCF6mxzHWdGdcFCWTYrnXTaiQhASybHbqy57VNoXqEWKOeuc64hEJZApnXbaiQhEJYJGjiIUjhtowq8iVWSTJXBecJt4DipjD71gDULL8x5lGc8z6rLpI06rNowW+wbFwpyl9owH3gvnztDzPqjtXfiPqrxhqUlKz6LH2kj8QXDvtHEe0F879q78R9Udq78R9SrNFVwb3X+0EH7wVf2lveHk3CyTtXfiPqvM55n1WfTRbdmjt3ph2qk8LvpaCVkuY8yjMeZTpjY2jC79ACMw0Uk3f8dnGYT5LBs55n1R2rvxH1V1GipvdP7QRAkhdn7QW8wsB7V34j6o7V34j6lNSWbtU39afvBMa2+o5hYv2rvxH1R2juZ9VV40wnRslPfMTqFxV3zE6rHu0dzPqvM55n1Kr0kWUzYv+dRzCFjuc8z6lCjoRJ6h4hCFuZghCEAIQhACEIQAhCEAIQhACF4vUAIQhACELxAeoQhACEIQAhCEAIQhACEIQAhC8QHqF5K9QAhCEAIQhACEIQAhCEAIQhACEIQAvCvUIDwL1CEAIQhAC8QhAeoQhACEIQAhCEAIQhACEIQAvChCA8C6QhACEI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031" y="544384"/>
            <a:ext cx="5672138" cy="631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90600" y="160338"/>
            <a:ext cx="6477000" cy="523220"/>
          </a:xfrm>
          <a:prstGeom prst="rect">
            <a:avLst/>
          </a:prstGeom>
          <a:noFill/>
        </p:spPr>
        <p:txBody>
          <a:bodyPr wrap="square" rtlCol="0">
            <a:spAutoFit/>
          </a:bodyPr>
          <a:lstStyle/>
          <a:p>
            <a:pPr algn="ctr"/>
            <a:r>
              <a:rPr lang="en-US" sz="2800" b="1" dirty="0" smtClean="0">
                <a:latin typeface="Janda Quick Note"/>
              </a:rPr>
              <a:t>History of SEO: Once Upon a Time</a:t>
            </a:r>
            <a:endParaRPr lang="en-US" sz="2800" b="1" dirty="0">
              <a:latin typeface="Janda Quick Note"/>
            </a:endParaRPr>
          </a:p>
        </p:txBody>
      </p:sp>
    </p:spTree>
    <p:extLst>
      <p:ext uri="{BB962C8B-B14F-4D97-AF65-F5344CB8AC3E}">
        <p14:creationId xmlns:p14="http://schemas.microsoft.com/office/powerpoint/2010/main" val="3469856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8316961"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230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7" y="228600"/>
            <a:ext cx="8229600" cy="4525963"/>
          </a:xfrm>
        </p:spPr>
        <p:txBody>
          <a:bodyPr>
            <a:normAutofit/>
          </a:bodyPr>
          <a:lstStyle/>
          <a:p>
            <a:pPr marL="0" indent="0" algn="ctr">
              <a:buNone/>
            </a:pPr>
            <a:r>
              <a:rPr lang="en-US" sz="6000" dirty="0" smtClean="0"/>
              <a:t>“Traditional”SEO Is Out… </a:t>
            </a:r>
            <a:br>
              <a:rPr lang="en-US" sz="6000" dirty="0" smtClean="0"/>
            </a:br>
            <a:r>
              <a:rPr lang="en-US" sz="6000" dirty="0" smtClean="0"/>
              <a:t>Back to the Basics </a:t>
            </a:r>
          </a:p>
          <a:p>
            <a:pPr marL="0" indent="0" algn="ctr">
              <a:buNone/>
            </a:pPr>
            <a:r>
              <a:rPr lang="en-US" sz="6000" dirty="0" smtClean="0"/>
              <a:t>are IN</a:t>
            </a:r>
            <a:endParaRPr lang="en-US" sz="6000" dirty="0"/>
          </a:p>
        </p:txBody>
      </p:sp>
      <p:sp>
        <p:nvSpPr>
          <p:cNvPr id="4" name="Content Placeholder 4"/>
          <p:cNvSpPr txBox="1">
            <a:spLocks/>
          </p:cNvSpPr>
          <p:nvPr/>
        </p:nvSpPr>
        <p:spPr>
          <a:xfrm>
            <a:off x="457200" y="3886200"/>
            <a:ext cx="7449185" cy="2362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SEO is simpler than ever, </a:t>
            </a:r>
            <a:r>
              <a:rPr lang="en-US" sz="4800" u="sng" dirty="0" smtClean="0"/>
              <a:t>but not easy</a:t>
            </a:r>
            <a:r>
              <a:rPr lang="en-US" dirty="0" smtClean="0"/>
              <a:t>. This is due to the mesh of activities and disciplines that need to come together in order to realize long-term, sustainable success</a:t>
            </a:r>
            <a:endParaRPr lang="en-US" dirty="0"/>
          </a:p>
        </p:txBody>
      </p:sp>
    </p:spTree>
    <p:extLst>
      <p:ext uri="{BB962C8B-B14F-4D97-AF65-F5344CB8AC3E}">
        <p14:creationId xmlns:p14="http://schemas.microsoft.com/office/powerpoint/2010/main" val="2303055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b="1" dirty="0" smtClean="0"/>
              <a:t>What Contributes to Successful SEO/Ranking:</a:t>
            </a:r>
            <a:endParaRPr lang="en-US" b="1" dirty="0"/>
          </a:p>
        </p:txBody>
      </p:sp>
      <p:pic>
        <p:nvPicPr>
          <p:cNvPr id="9" name="Picture 8" descr="http://cdn.dashburst.com/wp-content/uploads/2013/06/instant-seo-results-meme1.jpg"/>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0"/>
            <a:ext cx="5170693" cy="2899765"/>
          </a:xfrm>
          <a:prstGeom prst="rect">
            <a:avLst/>
          </a:prstGeom>
          <a:noFill/>
          <a:ln>
            <a:noFill/>
          </a:ln>
        </p:spPr>
      </p:pic>
      <p:sp>
        <p:nvSpPr>
          <p:cNvPr id="7" name="Content Placeholder 2"/>
          <p:cNvSpPr txBox="1">
            <a:spLocks/>
          </p:cNvSpPr>
          <p:nvPr/>
        </p:nvSpPr>
        <p:spPr>
          <a:xfrm>
            <a:off x="304800" y="1295400"/>
            <a:ext cx="7772400" cy="2262981"/>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Keyword Targeting </a:t>
            </a:r>
          </a:p>
          <a:p>
            <a:r>
              <a:rPr lang="en-US" sz="2400" dirty="0" smtClean="0"/>
              <a:t>Technical SEO</a:t>
            </a:r>
          </a:p>
          <a:p>
            <a:r>
              <a:rPr lang="en-US" sz="2400" dirty="0" smtClean="0"/>
              <a:t>Engagement</a:t>
            </a:r>
          </a:p>
          <a:p>
            <a:r>
              <a:rPr lang="en-US" sz="2400" dirty="0" smtClean="0"/>
              <a:t>On-Page Optimization</a:t>
            </a:r>
          </a:p>
          <a:p>
            <a:r>
              <a:rPr lang="en-US" sz="2400" dirty="0" smtClean="0"/>
              <a:t>Ongoing Content</a:t>
            </a:r>
          </a:p>
          <a:p>
            <a:endParaRPr lang="en-US" sz="2400" dirty="0" smtClean="0"/>
          </a:p>
          <a:p>
            <a:r>
              <a:rPr lang="en-US" sz="2400" dirty="0" smtClean="0"/>
              <a:t>Social Media</a:t>
            </a:r>
          </a:p>
          <a:p>
            <a:r>
              <a:rPr lang="en-US" sz="2400" dirty="0" smtClean="0"/>
              <a:t>Conversion</a:t>
            </a:r>
          </a:p>
          <a:p>
            <a:r>
              <a:rPr lang="en-US" sz="2400" dirty="0" smtClean="0"/>
              <a:t>Local SEO</a:t>
            </a:r>
          </a:p>
          <a:p>
            <a:r>
              <a:rPr lang="en-US" sz="2400" dirty="0" smtClean="0"/>
              <a:t>Linkbuilding</a:t>
            </a:r>
          </a:p>
          <a:p>
            <a:r>
              <a:rPr lang="en-US" sz="2400" dirty="0" smtClean="0"/>
              <a:t>Authority and Trust Signals</a:t>
            </a:r>
          </a:p>
          <a:p>
            <a:endParaRPr lang="en-US" sz="2400" dirty="0"/>
          </a:p>
        </p:txBody>
      </p:sp>
    </p:spTree>
    <p:extLst>
      <p:ext uri="{BB962C8B-B14F-4D97-AF65-F5344CB8AC3E}">
        <p14:creationId xmlns:p14="http://schemas.microsoft.com/office/powerpoint/2010/main" val="4195592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US" sz="8000" u="sng" dirty="0" smtClean="0"/>
              <a:t>Keyword Research:</a:t>
            </a:r>
          </a:p>
          <a:p>
            <a:pPr marL="0" indent="0" algn="ctr">
              <a:buNone/>
            </a:pPr>
            <a:r>
              <a:rPr lang="en-US" sz="6600" dirty="0" smtClean="0"/>
              <a:t>The foundation of your SEO efforts</a:t>
            </a:r>
            <a:endParaRPr lang="en-US" sz="4800" dirty="0"/>
          </a:p>
        </p:txBody>
      </p:sp>
    </p:spTree>
    <p:extLst>
      <p:ext uri="{BB962C8B-B14F-4D97-AF65-F5344CB8AC3E}">
        <p14:creationId xmlns:p14="http://schemas.microsoft.com/office/powerpoint/2010/main" val="2971647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 Research Goals</a:t>
            </a:r>
            <a:endParaRPr lang="en-US" dirty="0"/>
          </a:p>
        </p:txBody>
      </p:sp>
      <p:sp>
        <p:nvSpPr>
          <p:cNvPr id="3" name="Content Placeholder 2"/>
          <p:cNvSpPr>
            <a:spLocks noGrp="1"/>
          </p:cNvSpPr>
          <p:nvPr>
            <p:ph idx="1"/>
          </p:nvPr>
        </p:nvSpPr>
        <p:spPr/>
        <p:txBody>
          <a:bodyPr/>
          <a:lstStyle/>
          <a:p>
            <a:r>
              <a:rPr lang="en-US" dirty="0" smtClean="0"/>
              <a:t>Open up your world to the keyword possibilities</a:t>
            </a:r>
          </a:p>
          <a:p>
            <a:r>
              <a:rPr lang="en-US" dirty="0" smtClean="0"/>
              <a:t>Endless choices – always “more and better”</a:t>
            </a:r>
          </a:p>
          <a:p>
            <a:r>
              <a:rPr lang="en-US" dirty="0" smtClean="0"/>
              <a:t>Run-through of using a free keyword research tool and the importance of it</a:t>
            </a:r>
          </a:p>
          <a:p>
            <a:r>
              <a:rPr lang="en-US" dirty="0" smtClean="0"/>
              <a:t>Getting to the ultimate deliverable – a “Master Keyword” spreadsheet </a:t>
            </a:r>
            <a:endParaRPr lang="en-US" dirty="0"/>
          </a:p>
        </p:txBody>
      </p:sp>
    </p:spTree>
    <p:extLst>
      <p:ext uri="{BB962C8B-B14F-4D97-AF65-F5344CB8AC3E}">
        <p14:creationId xmlns:p14="http://schemas.microsoft.com/office/powerpoint/2010/main" val="317797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10400" cy="1143000"/>
          </a:xfrm>
        </p:spPr>
        <p:txBody>
          <a:bodyPr>
            <a:noAutofit/>
          </a:bodyPr>
          <a:lstStyle/>
          <a:p>
            <a:r>
              <a:rPr lang="en-US" b="1" dirty="0" smtClean="0"/>
              <a:t>Phase 1: </a:t>
            </a:r>
            <a:r>
              <a:rPr lang="en-US" b="1" dirty="0"/>
              <a:t>Brainstorm Keyword </a:t>
            </a:r>
            <a:r>
              <a:rPr lang="en-US" b="1" dirty="0" smtClean="0"/>
              <a:t>Possibilities</a:t>
            </a:r>
            <a:endParaRPr lang="en-US" b="1" dirty="0"/>
          </a:p>
        </p:txBody>
      </p:sp>
      <p:sp>
        <p:nvSpPr>
          <p:cNvPr id="3" name="Content Placeholder 2"/>
          <p:cNvSpPr>
            <a:spLocks noGrp="1"/>
          </p:cNvSpPr>
          <p:nvPr>
            <p:ph idx="1"/>
          </p:nvPr>
        </p:nvSpPr>
        <p:spPr>
          <a:xfrm>
            <a:off x="0" y="1600200"/>
            <a:ext cx="8229600" cy="5257800"/>
          </a:xfrm>
        </p:spPr>
        <p:txBody>
          <a:bodyPr>
            <a:normAutofit/>
          </a:bodyPr>
          <a:lstStyle/>
          <a:p>
            <a:pPr marL="971550" lvl="1" indent="-514350">
              <a:buFont typeface="+mj-lt"/>
              <a:buAutoNum type="arabicPeriod"/>
            </a:pPr>
            <a:r>
              <a:rPr lang="en-US" dirty="0" smtClean="0"/>
              <a:t>SEO Home base: Open up Excel</a:t>
            </a:r>
          </a:p>
          <a:p>
            <a:pPr marL="971550" lvl="1" indent="-514350">
              <a:buFont typeface="+mj-lt"/>
              <a:buAutoNum type="arabicPeriod"/>
            </a:pPr>
            <a:r>
              <a:rPr lang="en-US" dirty="0" smtClean="0"/>
              <a:t>Brain Dump: Brainstorm </a:t>
            </a:r>
            <a:r>
              <a:rPr lang="en-US" dirty="0"/>
              <a:t>ALL the words you think you should rank </a:t>
            </a:r>
            <a:endParaRPr lang="en-US" dirty="0" smtClean="0"/>
          </a:p>
          <a:p>
            <a:pPr marL="971550" lvl="1" indent="-514350">
              <a:buFont typeface="+mj-lt"/>
              <a:buAutoNum type="arabicPeriod"/>
            </a:pPr>
            <a:r>
              <a:rPr lang="en-US" dirty="0" smtClean="0"/>
              <a:t>Add to that list: </a:t>
            </a:r>
          </a:p>
          <a:p>
            <a:pPr lvl="2"/>
            <a:r>
              <a:rPr lang="en-US" dirty="0" smtClean="0"/>
              <a:t>Google Autosuggest</a:t>
            </a:r>
          </a:p>
          <a:p>
            <a:pPr lvl="2"/>
            <a:r>
              <a:rPr lang="en-US" dirty="0" smtClean="0"/>
              <a:t>Poll a partner</a:t>
            </a:r>
          </a:p>
          <a:p>
            <a:pPr lvl="2"/>
            <a:r>
              <a:rPr lang="en-US" dirty="0" smtClean="0"/>
              <a:t>Poll your customers</a:t>
            </a:r>
          </a:p>
          <a:p>
            <a:pPr marL="971550" lvl="1" indent="-514350">
              <a:buFont typeface="+mj-lt"/>
              <a:buAutoNum type="arabicPeriod"/>
            </a:pPr>
            <a:r>
              <a:rPr lang="en-US" dirty="0" smtClean="0"/>
              <a:t>Get a good solid list – and let’s VERIFY these words</a:t>
            </a:r>
            <a:endParaRPr lang="en-US" dirty="0"/>
          </a:p>
          <a:p>
            <a:pPr marL="0" indent="0">
              <a:buNone/>
            </a:pPr>
            <a:r>
              <a:rPr lang="en-US" dirty="0"/>
              <a:t> </a:t>
            </a:r>
            <a:endParaRPr lang="en-US" dirty="0" smtClean="0"/>
          </a:p>
          <a:p>
            <a:pPr marL="0" indent="0">
              <a:buNone/>
            </a:pPr>
            <a:endParaRPr lang="en-US" dirty="0"/>
          </a:p>
          <a:p>
            <a:pPr marL="0" indent="0">
              <a:buNone/>
            </a:pPr>
            <a:endParaRPr lang="en-US" dirty="0"/>
          </a:p>
        </p:txBody>
      </p:sp>
      <p:pic>
        <p:nvPicPr>
          <p:cNvPr id="6" name="Picture 2" descr="https://encrypted-tbn0.gstatic.com/images?q=tbn:ANd9GcSNAvpuN26InszCHHM6RDdp-uWLKR4V_bnqjEI_3dB8scvKTl9fUu-B2F7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362075"/>
            <a:ext cx="773430" cy="7734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6280666"/>
            <a:ext cx="7010400" cy="461665"/>
          </a:xfrm>
          <a:prstGeom prst="rect">
            <a:avLst/>
          </a:prstGeom>
        </p:spPr>
        <p:txBody>
          <a:bodyPr wrap="square">
            <a:spAutoFit/>
          </a:bodyPr>
          <a:lstStyle/>
          <a:p>
            <a:r>
              <a:rPr lang="en-US" sz="2400" u="sng" dirty="0" smtClean="0"/>
              <a:t>Exercise- </a:t>
            </a:r>
            <a:r>
              <a:rPr lang="en-US" sz="2400" u="sng" dirty="0" smtClean="0">
                <a:hlinkClick r:id="rId3"/>
              </a:rPr>
              <a:t>http</a:t>
            </a:r>
            <a:r>
              <a:rPr lang="en-US" sz="2400" u="sng" dirty="0">
                <a:hlinkClick r:id="rId3"/>
              </a:rPr>
              <a:t>://www.strategicvirtualsolutions.net/</a:t>
            </a:r>
            <a:endParaRPr lang="en-US" sz="2400" dirty="0"/>
          </a:p>
        </p:txBody>
      </p:sp>
    </p:spTree>
    <p:extLst>
      <p:ext uri="{BB962C8B-B14F-4D97-AF65-F5344CB8AC3E}">
        <p14:creationId xmlns:p14="http://schemas.microsoft.com/office/powerpoint/2010/main" val="2274110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229600" cy="2933700"/>
          </a:xfrm>
        </p:spPr>
        <p:txBody>
          <a:bodyPr>
            <a:noAutofit/>
          </a:bodyPr>
          <a:lstStyle/>
          <a:p>
            <a:pPr marL="0" indent="0" algn="ctr">
              <a:buNone/>
            </a:pPr>
            <a:r>
              <a:rPr lang="en-US" sz="4800" dirty="0" err="1" smtClean="0"/>
              <a:t>Braindump</a:t>
            </a:r>
            <a:r>
              <a:rPr lang="en-US" sz="4800" dirty="0" smtClean="0"/>
              <a:t> keywords </a:t>
            </a:r>
          </a:p>
          <a:p>
            <a:pPr marL="0" indent="0">
              <a:buNone/>
            </a:pPr>
            <a:r>
              <a:rPr lang="en-US" sz="3600" u="sng" dirty="0" smtClean="0">
                <a:hlinkClick r:id="rId2"/>
              </a:rPr>
              <a:t>http</a:t>
            </a:r>
            <a:r>
              <a:rPr lang="en-US" sz="3600" u="sng" dirty="0">
                <a:hlinkClick r:id="rId2"/>
              </a:rPr>
              <a:t>://www.strategicvirtualsolutions.net/</a:t>
            </a:r>
            <a:endParaRPr lang="en-US" sz="3600" dirty="0"/>
          </a:p>
          <a:p>
            <a:pPr marL="0" indent="0" algn="ctr">
              <a:buNone/>
            </a:pPr>
            <a:endParaRPr lang="en-US" sz="4800" dirty="0" smtClean="0"/>
          </a:p>
        </p:txBody>
      </p:sp>
      <p:pic>
        <p:nvPicPr>
          <p:cNvPr id="5" name="Picture 2" descr="https://encrypted-tbn0.gstatic.com/images?q=tbn:ANd9GcSNAvpuN26InszCHHM6RDdp-uWLKR4V_bnqjEI_3dB8scvKTl9fUu-B2F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94" y="533400"/>
            <a:ext cx="1200150" cy="120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31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4818" y="152400"/>
            <a:ext cx="5141734" cy="762000"/>
          </a:xfrm>
        </p:spPr>
        <p:txBody>
          <a:bodyPr anchor="t">
            <a:noAutofit/>
          </a:bodyPr>
          <a:lstStyle/>
          <a:p>
            <a:r>
              <a:rPr lang="en-US" sz="3600" b="1" dirty="0" smtClean="0"/>
              <a:t>Keyword Research Tips</a:t>
            </a:r>
            <a:br>
              <a:rPr lang="en-US" sz="3600" b="1" dirty="0" smtClean="0"/>
            </a:br>
            <a:endParaRPr lang="en-US" sz="3600" b="1" u="sng" dirty="0"/>
          </a:p>
        </p:txBody>
      </p:sp>
      <p:sp>
        <p:nvSpPr>
          <p:cNvPr id="6" name="Content Placeholder 5"/>
          <p:cNvSpPr>
            <a:spLocks noGrp="1"/>
          </p:cNvSpPr>
          <p:nvPr>
            <p:ph idx="1"/>
          </p:nvPr>
        </p:nvSpPr>
        <p:spPr>
          <a:xfrm>
            <a:off x="320040" y="838200"/>
            <a:ext cx="8229600" cy="838200"/>
          </a:xfrm>
        </p:spPr>
        <p:txBody>
          <a:bodyPr>
            <a:normAutofit fontScale="92500" lnSpcReduction="10000"/>
          </a:bodyPr>
          <a:lstStyle/>
          <a:p>
            <a:pPr marL="0" indent="0" algn="ctr">
              <a:buNone/>
            </a:pPr>
            <a:r>
              <a:rPr lang="en-US" sz="2800" b="1" dirty="0" smtClean="0"/>
              <a:t>Group Like Words Together … Put In As Many As You Can Think Of</a:t>
            </a:r>
          </a:p>
          <a:p>
            <a:pPr lvl="1"/>
            <a:endParaRPr lang="en-US" dirty="0" smtClean="0"/>
          </a:p>
          <a:p>
            <a:pPr lvl="1"/>
            <a:endParaRPr lang="en-US" dirty="0" smtClean="0"/>
          </a:p>
          <a:p>
            <a:pPr lvl="1"/>
            <a:endParaRPr lang="en-US" dirty="0" smtClean="0"/>
          </a:p>
          <a:p>
            <a:pPr lvl="1"/>
            <a:endParaRPr lang="en-US" dirty="0" smtClean="0"/>
          </a:p>
        </p:txBody>
      </p:sp>
      <p:sp>
        <p:nvSpPr>
          <p:cNvPr id="3" name="TextBox 2"/>
          <p:cNvSpPr txBox="1"/>
          <p:nvPr/>
        </p:nvSpPr>
        <p:spPr>
          <a:xfrm>
            <a:off x="34413" y="5103674"/>
            <a:ext cx="3810000" cy="1754326"/>
          </a:xfrm>
          <a:prstGeom prst="rect">
            <a:avLst/>
          </a:prstGeom>
          <a:noFill/>
        </p:spPr>
        <p:txBody>
          <a:bodyPr wrap="square" numCol="1" rtlCol="0">
            <a:spAutoFit/>
          </a:bodyPr>
          <a:lstStyle/>
          <a:p>
            <a:r>
              <a:rPr lang="en-US" dirty="0" smtClean="0"/>
              <a:t>park city </a:t>
            </a:r>
            <a:r>
              <a:rPr lang="en-US" dirty="0" err="1" smtClean="0"/>
              <a:t>utah</a:t>
            </a:r>
            <a:r>
              <a:rPr lang="en-US" dirty="0" smtClean="0"/>
              <a:t> fly fishing</a:t>
            </a:r>
          </a:p>
          <a:p>
            <a:r>
              <a:rPr lang="en-US" dirty="0" smtClean="0"/>
              <a:t>park city fly fishing	</a:t>
            </a:r>
          </a:p>
          <a:p>
            <a:r>
              <a:rPr lang="en-US" dirty="0" smtClean="0"/>
              <a:t>park city </a:t>
            </a:r>
            <a:r>
              <a:rPr lang="en-US" dirty="0" err="1" smtClean="0"/>
              <a:t>utah</a:t>
            </a:r>
            <a:r>
              <a:rPr lang="en-US" dirty="0" smtClean="0"/>
              <a:t> trout fishing	</a:t>
            </a:r>
          </a:p>
          <a:p>
            <a:r>
              <a:rPr lang="en-US" dirty="0" smtClean="0"/>
              <a:t>park city trout fishing	</a:t>
            </a:r>
          </a:p>
          <a:p>
            <a:r>
              <a:rPr lang="fr-FR" dirty="0" smtClean="0"/>
              <a:t>service, guide, excursion, </a:t>
            </a:r>
            <a:r>
              <a:rPr lang="fr-FR" dirty="0" err="1" smtClean="0"/>
              <a:t>activity</a:t>
            </a:r>
            <a:r>
              <a:rPr lang="fr-FR" dirty="0" smtClean="0"/>
              <a:t>, etc.</a:t>
            </a:r>
            <a:endParaRPr lang="en-US" dirty="0" smtClean="0"/>
          </a:p>
          <a:p>
            <a:endParaRPr lang="en-US" dirty="0"/>
          </a:p>
        </p:txBody>
      </p:sp>
      <p:sp>
        <p:nvSpPr>
          <p:cNvPr id="4" name="TextBox 3"/>
          <p:cNvSpPr txBox="1"/>
          <p:nvPr/>
        </p:nvSpPr>
        <p:spPr>
          <a:xfrm>
            <a:off x="6576552" y="1652044"/>
            <a:ext cx="1600200" cy="3785652"/>
          </a:xfrm>
          <a:prstGeom prst="rect">
            <a:avLst/>
          </a:prstGeom>
          <a:noFill/>
        </p:spPr>
        <p:txBody>
          <a:bodyPr wrap="square" rtlCol="0">
            <a:spAutoFit/>
          </a:bodyPr>
          <a:lstStyle/>
          <a:p>
            <a:r>
              <a:rPr lang="en-US" sz="2400" b="1" dirty="0" smtClean="0"/>
              <a:t>Tips: </a:t>
            </a:r>
          </a:p>
          <a:p>
            <a:r>
              <a:rPr lang="en-US" sz="2400" b="1" dirty="0" smtClean="0"/>
              <a:t>*don’t forget plurals</a:t>
            </a:r>
            <a:br>
              <a:rPr lang="en-US" sz="2400" b="1" dirty="0" smtClean="0"/>
            </a:br>
            <a:r>
              <a:rPr lang="en-US" sz="2400" b="1" dirty="0" smtClean="0"/>
              <a:t>*don’t forget synonyms</a:t>
            </a:r>
            <a:br>
              <a:rPr lang="en-US" sz="2400" b="1" dirty="0" smtClean="0"/>
            </a:br>
            <a:r>
              <a:rPr lang="en-US" sz="2400" b="1" dirty="0" smtClean="0"/>
              <a:t>*person, product or service?</a:t>
            </a:r>
            <a:endParaRPr lang="en-US" sz="2400" b="1" dirty="0"/>
          </a:p>
        </p:txBody>
      </p:sp>
      <p:sp>
        <p:nvSpPr>
          <p:cNvPr id="7" name="Rectangle 6"/>
          <p:cNvSpPr/>
          <p:nvPr/>
        </p:nvSpPr>
        <p:spPr>
          <a:xfrm>
            <a:off x="228600" y="1371600"/>
            <a:ext cx="2412436" cy="1200329"/>
          </a:xfrm>
          <a:prstGeom prst="rect">
            <a:avLst/>
          </a:prstGeom>
        </p:spPr>
        <p:txBody>
          <a:bodyPr wrap="square">
            <a:spAutoFit/>
          </a:bodyPr>
          <a:lstStyle/>
          <a:p>
            <a:r>
              <a:rPr lang="en-US" dirty="0" err="1" smtClean="0"/>
              <a:t>Horsinality</a:t>
            </a:r>
            <a:r>
              <a:rPr lang="en-US" dirty="0" smtClean="0"/>
              <a:t>: </a:t>
            </a:r>
          </a:p>
          <a:p>
            <a:r>
              <a:rPr lang="en-US" dirty="0" smtClean="0"/>
              <a:t>Disconnect:</a:t>
            </a:r>
          </a:p>
          <a:p>
            <a:r>
              <a:rPr lang="en-US" dirty="0" smtClean="0"/>
              <a:t>“</a:t>
            </a:r>
            <a:r>
              <a:rPr lang="en-US" dirty="0"/>
              <a:t>horse training” vs “natural horsemanship</a:t>
            </a:r>
            <a:r>
              <a:rPr lang="en-US" dirty="0" smtClean="0"/>
              <a: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292" y="1828800"/>
            <a:ext cx="24542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9653" y="2607511"/>
            <a:ext cx="2160147" cy="2585323"/>
          </a:xfrm>
          <a:prstGeom prst="rect">
            <a:avLst/>
          </a:prstGeom>
          <a:noFill/>
        </p:spPr>
        <p:txBody>
          <a:bodyPr wrap="square" rtlCol="0">
            <a:spAutoFit/>
          </a:bodyPr>
          <a:lstStyle/>
          <a:p>
            <a:r>
              <a:rPr lang="en-US" u="sng" dirty="0" smtClean="0"/>
              <a:t>“Love coach” or…</a:t>
            </a:r>
          </a:p>
          <a:p>
            <a:r>
              <a:rPr lang="en-US" dirty="0" smtClean="0"/>
              <a:t>Dating coach</a:t>
            </a:r>
          </a:p>
          <a:p>
            <a:r>
              <a:rPr lang="en-US" dirty="0" smtClean="0"/>
              <a:t>Matchmaker</a:t>
            </a:r>
          </a:p>
          <a:p>
            <a:r>
              <a:rPr lang="en-US" dirty="0" smtClean="0"/>
              <a:t>Matchmaking professional</a:t>
            </a:r>
          </a:p>
          <a:p>
            <a:r>
              <a:rPr lang="en-US" dirty="0" smtClean="0"/>
              <a:t>Dating coaches</a:t>
            </a:r>
          </a:p>
          <a:p>
            <a:r>
              <a:rPr lang="en-US" dirty="0" smtClean="0"/>
              <a:t>Matchmaking for men</a:t>
            </a:r>
          </a:p>
          <a:p>
            <a:endParaRPr lang="en-US" dirty="0"/>
          </a:p>
        </p:txBody>
      </p:sp>
      <p:sp>
        <p:nvSpPr>
          <p:cNvPr id="10" name="TextBox 9"/>
          <p:cNvSpPr txBox="1"/>
          <p:nvPr/>
        </p:nvSpPr>
        <p:spPr>
          <a:xfrm>
            <a:off x="3022292" y="3755146"/>
            <a:ext cx="2616508" cy="2308324"/>
          </a:xfrm>
          <a:prstGeom prst="rect">
            <a:avLst/>
          </a:prstGeom>
          <a:noFill/>
        </p:spPr>
        <p:txBody>
          <a:bodyPr wrap="square" rtlCol="0">
            <a:spAutoFit/>
          </a:bodyPr>
          <a:lstStyle/>
          <a:p>
            <a:r>
              <a:rPr lang="en-US" dirty="0" smtClean="0"/>
              <a:t>“</a:t>
            </a:r>
            <a:r>
              <a:rPr lang="en-US" u="sng" dirty="0" smtClean="0"/>
              <a:t>Meeting </a:t>
            </a:r>
            <a:r>
              <a:rPr lang="en-US" u="sng" dirty="0" smtClean="0"/>
              <a:t>Concierge” </a:t>
            </a:r>
            <a:r>
              <a:rPr lang="en-US" u="sng" dirty="0" smtClean="0"/>
              <a:t>Or...</a:t>
            </a:r>
          </a:p>
          <a:p>
            <a:r>
              <a:rPr lang="en-US" dirty="0" smtClean="0"/>
              <a:t>Meeting planner</a:t>
            </a:r>
          </a:p>
          <a:p>
            <a:r>
              <a:rPr lang="en-US" dirty="0" smtClean="0"/>
              <a:t>Conference organizer</a:t>
            </a:r>
          </a:p>
          <a:p>
            <a:r>
              <a:rPr lang="en-US" dirty="0" smtClean="0"/>
              <a:t>Independent meeting planner</a:t>
            </a:r>
          </a:p>
          <a:p>
            <a:r>
              <a:rPr lang="en-US" dirty="0" smtClean="0"/>
              <a:t>Freelance meeting planner</a:t>
            </a:r>
          </a:p>
          <a:p>
            <a:r>
              <a:rPr lang="en-US" dirty="0" smtClean="0"/>
              <a:t>Event coordinator</a:t>
            </a:r>
            <a:endParaRPr lang="en-US" dirty="0"/>
          </a:p>
        </p:txBody>
      </p:sp>
      <p:pic>
        <p:nvPicPr>
          <p:cNvPr id="13" name="Picture 2" descr="https://encrypted-tbn0.gstatic.com/images?q=tbn:ANd9GcSNAvpuN26InszCHHM6RDdp-uWLKR4V_bnqjEI_3dB8scvKTl9fUu-B2F7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85" y="152400"/>
            <a:ext cx="697230" cy="69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0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Training</a:t>
            </a:r>
            <a:endParaRPr lang="en-US" dirty="0"/>
          </a:p>
        </p:txBody>
      </p:sp>
      <p:sp>
        <p:nvSpPr>
          <p:cNvPr id="3" name="Content Placeholder 2"/>
          <p:cNvSpPr>
            <a:spLocks noGrp="1"/>
          </p:cNvSpPr>
          <p:nvPr>
            <p:ph idx="1"/>
          </p:nvPr>
        </p:nvSpPr>
        <p:spPr/>
        <p:txBody>
          <a:bodyPr/>
          <a:lstStyle/>
          <a:p>
            <a:pPr lvl="0"/>
            <a:r>
              <a:rPr lang="en-US" dirty="0" smtClean="0"/>
              <a:t>Not an </a:t>
            </a:r>
            <a:r>
              <a:rPr lang="en-US" dirty="0"/>
              <a:t>SEO </a:t>
            </a:r>
            <a:r>
              <a:rPr lang="en-US" dirty="0" smtClean="0"/>
              <a:t>expert – but more educated, empowered, aware VA </a:t>
            </a:r>
          </a:p>
          <a:p>
            <a:pPr lvl="0"/>
            <a:r>
              <a:rPr lang="en-US" dirty="0" smtClean="0"/>
              <a:t>Understand how the activities you do impacts SEO website traffic and digital results  so you can provide more value and ROI in this realm</a:t>
            </a:r>
            <a:endParaRPr lang="en-US" dirty="0"/>
          </a:p>
          <a:p>
            <a:endParaRPr lang="en-US" dirty="0"/>
          </a:p>
        </p:txBody>
      </p:sp>
    </p:spTree>
    <p:extLst>
      <p:ext uri="{BB962C8B-B14F-4D97-AF65-F5344CB8AC3E}">
        <p14:creationId xmlns:p14="http://schemas.microsoft.com/office/powerpoint/2010/main" val="3789150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Adding Words: Google Autosuggest</a:t>
            </a:r>
            <a:endParaRPr lang="en-US" dirty="0"/>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175" t="37188" r="11801"/>
          <a:stretch/>
        </p:blipFill>
        <p:spPr bwMode="auto">
          <a:xfrm>
            <a:off x="3200400" y="3794760"/>
            <a:ext cx="4861560" cy="306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141" y="1371600"/>
            <a:ext cx="4008820" cy="181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s://encrypted-tbn0.gstatic.com/images?q=tbn:ANd9GcSNAvpuN26InszCHHM6RDdp-uWLKR4V_bnqjEI_3dB8scvKTl9fUu-B2F7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415789"/>
            <a:ext cx="9906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79" y="1371600"/>
            <a:ext cx="3002281" cy="240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124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 y="228600"/>
            <a:ext cx="8229600" cy="6096000"/>
          </a:xfrm>
        </p:spPr>
        <p:txBody>
          <a:bodyPr>
            <a:noAutofit/>
          </a:bodyPr>
          <a:lstStyle/>
          <a:p>
            <a:r>
              <a:rPr lang="en-US" sz="8000" dirty="0"/>
              <a:t>Phase 2: Verify the Data – </a:t>
            </a:r>
            <a:r>
              <a:rPr lang="en-US" sz="9600" dirty="0"/>
              <a:t/>
            </a:r>
            <a:br>
              <a:rPr lang="en-US" sz="9600" dirty="0"/>
            </a:br>
            <a:r>
              <a:rPr lang="en-US" sz="9600" dirty="0" smtClean="0"/>
              <a:t>Using Google’s Free Keyword </a:t>
            </a:r>
            <a:r>
              <a:rPr lang="en-US" sz="9600" dirty="0"/>
              <a:t>Planner</a:t>
            </a:r>
            <a:endParaRPr lang="en-US" sz="9600" b="1" dirty="0"/>
          </a:p>
        </p:txBody>
      </p:sp>
    </p:spTree>
    <p:extLst>
      <p:ext uri="{BB962C8B-B14F-4D97-AF65-F5344CB8AC3E}">
        <p14:creationId xmlns:p14="http://schemas.microsoft.com/office/powerpoint/2010/main" val="521133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3336"/>
          <a:stretch/>
        </p:blipFill>
        <p:spPr bwMode="auto">
          <a:xfrm>
            <a:off x="224631" y="3048000"/>
            <a:ext cx="7627937" cy="36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6800" y="169016"/>
            <a:ext cx="5943600" cy="646331"/>
          </a:xfrm>
          <a:prstGeom prst="rect">
            <a:avLst/>
          </a:prstGeom>
          <a:noFill/>
        </p:spPr>
        <p:txBody>
          <a:bodyPr wrap="square" rtlCol="0">
            <a:spAutoFit/>
          </a:bodyPr>
          <a:lstStyle/>
          <a:p>
            <a:pPr algn="ctr"/>
            <a:r>
              <a:rPr lang="en-US" sz="3600" dirty="0" smtClean="0"/>
              <a:t>Google Keyword Planner</a:t>
            </a:r>
            <a:endParaRPr lang="en-US" sz="3600" dirty="0"/>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24000"/>
            <a:ext cx="6027737"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69806" y="815347"/>
            <a:ext cx="4540282" cy="369332"/>
          </a:xfrm>
          <a:prstGeom prst="rect">
            <a:avLst/>
          </a:prstGeom>
        </p:spPr>
        <p:txBody>
          <a:bodyPr wrap="none">
            <a:spAutoFit/>
          </a:bodyPr>
          <a:lstStyle/>
          <a:p>
            <a:pPr lvl="0"/>
            <a:r>
              <a:rPr lang="en-US" u="sng" dirty="0">
                <a:hlinkClick r:id="rId5"/>
              </a:rPr>
              <a:t>https://adwords.google.com/KeywordPlanner</a:t>
            </a:r>
            <a:r>
              <a:rPr lang="en-US" dirty="0"/>
              <a:t> </a:t>
            </a:r>
          </a:p>
        </p:txBody>
      </p:sp>
    </p:spTree>
    <p:extLst>
      <p:ext uri="{BB962C8B-B14F-4D97-AF65-F5344CB8AC3E}">
        <p14:creationId xmlns:p14="http://schemas.microsoft.com/office/powerpoint/2010/main" val="3961222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
            <a:ext cx="5348288" cy="589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021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enny\AppData\Local\Temp\SNAGHTML1b48e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817581" cy="705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027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60" name="Picture 4" descr="C:\Users\Jenny\AppData\Local\Temp\SNAGHTML1b712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2240"/>
            <a:ext cx="8134350" cy="985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16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3" y="1752600"/>
            <a:ext cx="804313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438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648700" cy="226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63498"/>
            <a:ext cx="4982508" cy="205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rved Right Arrow 3"/>
          <p:cNvSpPr/>
          <p:nvPr/>
        </p:nvSpPr>
        <p:spPr>
          <a:xfrm>
            <a:off x="685800" y="2666999"/>
            <a:ext cx="685800" cy="10275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682739"/>
            <a:ext cx="5670550" cy="18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urved Right Arrow 7"/>
          <p:cNvSpPr/>
          <p:nvPr/>
        </p:nvSpPr>
        <p:spPr>
          <a:xfrm>
            <a:off x="1592580" y="4540196"/>
            <a:ext cx="685800" cy="10275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1089660" y="4518524"/>
            <a:ext cx="7010400" cy="20088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190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b="1" dirty="0" smtClean="0"/>
              <a:t>Review</a:t>
            </a:r>
            <a:endParaRPr lang="en-US" b="1"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15"/>
          <a:stretch/>
        </p:blipFill>
        <p:spPr bwMode="auto">
          <a:xfrm>
            <a:off x="509905" y="228600"/>
            <a:ext cx="6424295" cy="486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9646"/>
          <a:stretch/>
        </p:blipFill>
        <p:spPr bwMode="auto">
          <a:xfrm>
            <a:off x="1934497" y="4546203"/>
            <a:ext cx="4999703" cy="231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42043" y="1020258"/>
            <a:ext cx="53572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545757" y="4373250"/>
            <a:ext cx="53572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76202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29600" y="0"/>
            <a:ext cx="914400" cy="6858000"/>
          </a:xfrm>
          <a:prstGeom prst="rect">
            <a:avLst/>
          </a:prstGeom>
          <a:gradFill>
            <a:gsLst>
              <a:gs pos="0">
                <a:schemeClr val="bg1">
                  <a:tint val="80000"/>
                  <a:satMod val="300000"/>
                </a:schemeClr>
              </a:gs>
              <a:gs pos="100000">
                <a:schemeClr val="bg1">
                  <a:shade val="30000"/>
                  <a:satMod val="200000"/>
                </a:schemeClr>
              </a:gs>
            </a:gsLst>
            <a:path path="circle">
              <a:fillToRect l="50000" t="50000" r="50000" b="50000"/>
            </a:path>
          </a:gradFill>
          <a:ln w="76200">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304800"/>
            <a:ext cx="3276600" cy="1143000"/>
          </a:xfrm>
        </p:spPr>
        <p:txBody>
          <a:bodyPr>
            <a:noAutofit/>
          </a:bodyPr>
          <a:lstStyle/>
          <a:p>
            <a:pPr>
              <a:spcAft>
                <a:spcPts val="2000"/>
              </a:spcAft>
            </a:pPr>
            <a:r>
              <a:rPr lang="en-US" sz="4000" dirty="0">
                <a:solidFill>
                  <a:prstClr val="black"/>
                </a:solidFill>
                <a:latin typeface="Bodoni MT" pitchFamily="18" charset="0"/>
              </a:rPr>
              <a:t>“How to Find Keywords” </a:t>
            </a:r>
            <a:br>
              <a:rPr lang="en-US" sz="4000" dirty="0">
                <a:solidFill>
                  <a:prstClr val="black"/>
                </a:solidFill>
                <a:latin typeface="Bodoni MT" pitchFamily="18" charset="0"/>
              </a:rPr>
            </a:br>
            <a:r>
              <a:rPr lang="en-US" sz="4000" dirty="0" smtClean="0">
                <a:solidFill>
                  <a:prstClr val="black"/>
                </a:solidFill>
                <a:latin typeface="Bodoni MT" pitchFamily="18" charset="0"/>
              </a:rPr>
              <a:t>Free </a:t>
            </a:r>
            <a:r>
              <a:rPr lang="en-US" sz="4000" dirty="0">
                <a:solidFill>
                  <a:prstClr val="black"/>
                </a:solidFill>
                <a:latin typeface="Bodoni MT" pitchFamily="18" charset="0"/>
              </a:rPr>
              <a:t>Report </a:t>
            </a:r>
          </a:p>
        </p:txBody>
      </p:sp>
      <p:pic>
        <p:nvPicPr>
          <p:cNvPr id="1026" name="Picture 2" descr="https://encrypted-tbn1.gstatic.com/images?q=tbn:ANd9GcRMZ0oJJVkiV0wN-7Nz5qSxtMYsC3VV3jTnFrYqhSSerACvHIufTA"/>
          <p:cNvPicPr>
            <a:picLocks noChangeAspect="1" noChangeArrowheads="1"/>
          </p:cNvPicPr>
          <p:nvPr/>
        </p:nvPicPr>
        <p:blipFill>
          <a:blip r:embed="rId3" cstate="print"/>
          <a:srcRect r="50966"/>
          <a:stretch>
            <a:fillRect/>
          </a:stretch>
        </p:blipFill>
        <p:spPr bwMode="auto">
          <a:xfrm>
            <a:off x="8229600" y="5029200"/>
            <a:ext cx="914400" cy="990600"/>
          </a:xfrm>
          <a:prstGeom prst="rect">
            <a:avLst/>
          </a:prstGeom>
          <a:noFill/>
          <a:ln>
            <a:noFill/>
          </a:ln>
        </p:spPr>
      </p:pic>
      <p:sp>
        <p:nvSpPr>
          <p:cNvPr id="6" name="TextBox 5"/>
          <p:cNvSpPr txBox="1"/>
          <p:nvPr/>
        </p:nvSpPr>
        <p:spPr>
          <a:xfrm>
            <a:off x="8229600" y="6211669"/>
            <a:ext cx="1066800" cy="400110"/>
          </a:xfrm>
          <a:prstGeom prst="rect">
            <a:avLst/>
          </a:prstGeom>
          <a:noFill/>
        </p:spPr>
        <p:txBody>
          <a:bodyPr wrap="square" rtlCol="0">
            <a:spAutoFit/>
          </a:bodyPr>
          <a:lstStyle/>
          <a:p>
            <a:r>
              <a:rPr lang="en-US" sz="2000" dirty="0" smtClean="0">
                <a:solidFill>
                  <a:prstClr val="white">
                    <a:lumMod val="95000"/>
                  </a:prstClr>
                </a:solidFill>
                <a:latin typeface="Freestyle Script" pitchFamily="66" charset="0"/>
              </a:rPr>
              <a:t>Jenny Munn</a:t>
            </a:r>
            <a:endParaRPr lang="en-US" sz="2000" dirty="0">
              <a:solidFill>
                <a:prstClr val="white">
                  <a:lumMod val="95000"/>
                </a:prstClr>
              </a:solidFill>
              <a:latin typeface="Freestyle Script" pitchFamily="66" charset="0"/>
            </a:endParaRPr>
          </a:p>
        </p:txBody>
      </p:sp>
      <p:sp>
        <p:nvSpPr>
          <p:cNvPr id="11" name="TextBox 10"/>
          <p:cNvSpPr txBox="1"/>
          <p:nvPr/>
        </p:nvSpPr>
        <p:spPr>
          <a:xfrm>
            <a:off x="-152400" y="2170727"/>
            <a:ext cx="4388992" cy="830997"/>
          </a:xfrm>
          <a:prstGeom prst="rect">
            <a:avLst/>
          </a:prstGeom>
          <a:noFill/>
        </p:spPr>
        <p:txBody>
          <a:bodyPr wrap="square" numCol="1" spcCol="365760" rtlCol="0">
            <a:spAutoFit/>
          </a:bodyPr>
          <a:lstStyle/>
          <a:p>
            <a:pPr marL="457200" indent="-457200">
              <a:spcAft>
                <a:spcPts val="2000"/>
              </a:spcAft>
              <a:buFont typeface="Wingdings" panose="05000000000000000000" pitchFamily="2" charset="2"/>
              <a:buChar char="ü"/>
            </a:pPr>
            <a:r>
              <a:rPr lang="en-US" sz="2400" dirty="0" smtClean="0">
                <a:solidFill>
                  <a:prstClr val="white"/>
                </a:solidFill>
                <a:hlinkClick r:id="rId4"/>
              </a:rPr>
              <a:t>http</a:t>
            </a:r>
            <a:r>
              <a:rPr lang="en-US" sz="2400" dirty="0">
                <a:solidFill>
                  <a:prstClr val="white"/>
                </a:solidFill>
                <a:hlinkClick r:id="rId4"/>
              </a:rPr>
              <a:t>://jennymunn.com/are-you-an-seo-beginner</a:t>
            </a:r>
            <a:r>
              <a:rPr lang="en-US" sz="2400" dirty="0" smtClean="0">
                <a:solidFill>
                  <a:prstClr val="white"/>
                </a:solidFill>
                <a:hlinkClick r:id="rId4"/>
              </a:rPr>
              <a:t>/</a:t>
            </a:r>
            <a:endParaRPr lang="en-US" sz="2800" dirty="0" smtClean="0">
              <a:solidFill>
                <a:prstClr val="black"/>
              </a:solidFill>
              <a:latin typeface="Bodoni MT" pitchFamily="18" charset="0"/>
            </a:endParaRPr>
          </a:p>
        </p:txBody>
      </p:sp>
      <p:pic>
        <p:nvPicPr>
          <p:cNvPr id="2050" name="Picture 2" descr="how-to-find-keywo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468" y="3717801"/>
            <a:ext cx="2525524" cy="25255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290" y="3549402"/>
            <a:ext cx="2194496" cy="2862322"/>
          </a:xfrm>
          <a:prstGeom prst="rect">
            <a:avLst/>
          </a:prstGeom>
        </p:spPr>
        <p:txBody>
          <a:bodyPr wrap="square">
            <a:spAutoFit/>
          </a:bodyPr>
          <a:lstStyle/>
          <a:p>
            <a:pPr marL="285750" indent="-285750">
              <a:buFont typeface="Arial" panose="020B0604020202020204" pitchFamily="34" charset="0"/>
              <a:buChar char="•"/>
            </a:pPr>
            <a:r>
              <a:rPr lang="en-US" i="1" dirty="0" smtClean="0">
                <a:solidFill>
                  <a:srgbClr val="333333"/>
                </a:solidFill>
                <a:latin typeface="Arial"/>
              </a:rPr>
              <a:t>“Where do I LOOK for keywords?”</a:t>
            </a:r>
          </a:p>
          <a:p>
            <a:pPr marL="285750" indent="-285750">
              <a:buFont typeface="Arial" panose="020B0604020202020204" pitchFamily="34" charset="0"/>
              <a:buChar char="•"/>
            </a:pPr>
            <a:r>
              <a:rPr lang="en-US" i="1" dirty="0" smtClean="0">
                <a:solidFill>
                  <a:srgbClr val="333333"/>
                </a:solidFill>
                <a:latin typeface="Arial"/>
              </a:rPr>
              <a:t>“</a:t>
            </a:r>
            <a:r>
              <a:rPr lang="en-US" i="1" dirty="0">
                <a:solidFill>
                  <a:srgbClr val="333333"/>
                </a:solidFill>
                <a:latin typeface="Arial"/>
              </a:rPr>
              <a:t>How do I know that I am using the RIGHT keywords</a:t>
            </a:r>
            <a:r>
              <a:rPr lang="en-US" i="1" dirty="0" smtClean="0">
                <a:solidFill>
                  <a:srgbClr val="333333"/>
                </a:solidFill>
                <a:latin typeface="Arial"/>
              </a:rPr>
              <a:t>?”</a:t>
            </a:r>
          </a:p>
          <a:p>
            <a:pPr marL="285750" indent="-285750">
              <a:buFont typeface="Arial" panose="020B0604020202020204" pitchFamily="34" charset="0"/>
              <a:buChar char="•"/>
            </a:pPr>
            <a:r>
              <a:rPr lang="en-US" i="1" dirty="0" smtClean="0">
                <a:solidFill>
                  <a:srgbClr val="333333"/>
                </a:solidFill>
                <a:latin typeface="Arial"/>
              </a:rPr>
              <a:t>“</a:t>
            </a:r>
            <a:r>
              <a:rPr lang="en-US" i="1" dirty="0">
                <a:solidFill>
                  <a:srgbClr val="333333"/>
                </a:solidFill>
                <a:latin typeface="Arial"/>
              </a:rPr>
              <a:t>Why am I not RANKING for my keywords?”</a:t>
            </a:r>
            <a:endParaRPr lang="en-US" b="0" i="0" u="none" strike="noStrike" dirty="0">
              <a:solidFill>
                <a:srgbClr val="333333"/>
              </a:solidFill>
              <a:effectLst/>
              <a:latin typeface="Arial"/>
            </a:endParaRPr>
          </a:p>
        </p:txBody>
      </p:sp>
      <p:sp>
        <p:nvSpPr>
          <p:cNvPr id="3" name="Rectangle 2"/>
          <p:cNvSpPr/>
          <p:nvPr/>
        </p:nvSpPr>
        <p:spPr>
          <a:xfrm>
            <a:off x="4864509" y="2286000"/>
            <a:ext cx="3320845" cy="923330"/>
          </a:xfrm>
          <a:prstGeom prst="rect">
            <a:avLst/>
          </a:prstGeom>
        </p:spPr>
        <p:txBody>
          <a:bodyPr wrap="square">
            <a:spAutoFit/>
          </a:bodyPr>
          <a:lstStyle/>
          <a:p>
            <a:r>
              <a:rPr lang="en-US" dirty="0">
                <a:hlinkClick r:id="rId6"/>
              </a:rPr>
              <a:t>http://jennymunn.com/keyword-research-googles-keyword-planner</a:t>
            </a:r>
            <a:r>
              <a:rPr lang="en-US" dirty="0" smtClean="0">
                <a:hlinkClick r:id="rId6"/>
              </a:rPr>
              <a:t>/</a:t>
            </a:r>
            <a:r>
              <a:rPr lang="en-US" dirty="0" smtClean="0"/>
              <a:t> </a:t>
            </a:r>
            <a:endParaRPr lang="en-US" dirty="0"/>
          </a:p>
        </p:txBody>
      </p:sp>
      <p:sp>
        <p:nvSpPr>
          <p:cNvPr id="10" name="Title 1"/>
          <p:cNvSpPr txBox="1">
            <a:spLocks/>
          </p:cNvSpPr>
          <p:nvPr/>
        </p:nvSpPr>
        <p:spPr>
          <a:xfrm>
            <a:off x="4388992" y="1059682"/>
            <a:ext cx="375211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Janda Quick Note" pitchFamily="2" charset="0"/>
                <a:ea typeface="+mj-ea"/>
                <a:cs typeface="+mj-cs"/>
              </a:defRPr>
            </a:lvl1pPr>
          </a:lstStyle>
          <a:p>
            <a:r>
              <a:rPr lang="en-US" sz="3600" dirty="0" smtClean="0">
                <a:solidFill>
                  <a:prstClr val="black"/>
                </a:solidFill>
                <a:latin typeface="Bodoni MT" pitchFamily="18" charset="0"/>
              </a:rPr>
              <a:t>Video: Keyword </a:t>
            </a:r>
            <a:r>
              <a:rPr lang="en-US" sz="3600" dirty="0">
                <a:solidFill>
                  <a:prstClr val="black"/>
                </a:solidFill>
                <a:latin typeface="Bodoni MT" pitchFamily="18" charset="0"/>
              </a:rPr>
              <a:t>Research with Google’s Keyword Planner</a:t>
            </a:r>
          </a:p>
          <a:p>
            <a:r>
              <a:rPr lang="en-US" sz="4000" dirty="0"/>
              <a:t/>
            </a:r>
            <a:br>
              <a:rPr lang="en-US" sz="4000" dirty="0"/>
            </a:br>
            <a:endParaRPr lang="en-US" sz="4000" dirty="0">
              <a:solidFill>
                <a:prstClr val="black"/>
              </a:solidFill>
              <a:latin typeface="Bodoni MT" pitchFamily="18" charset="0"/>
            </a:endParaRPr>
          </a:p>
        </p:txBody>
      </p:sp>
      <p:sp>
        <p:nvSpPr>
          <p:cNvPr id="7" name="Rectangle 6"/>
          <p:cNvSpPr/>
          <p:nvPr/>
        </p:nvSpPr>
        <p:spPr>
          <a:xfrm>
            <a:off x="5534595" y="3429000"/>
            <a:ext cx="1980671" cy="1200329"/>
          </a:xfrm>
          <a:prstGeom prst="rect">
            <a:avLst/>
          </a:prstGeom>
        </p:spPr>
        <p:txBody>
          <a:bodyPr wrap="square">
            <a:spAutoFit/>
          </a:bodyPr>
          <a:lstStyle/>
          <a:p>
            <a:r>
              <a:rPr lang="en-US" i="1" dirty="0" smtClean="0">
                <a:solidFill>
                  <a:srgbClr val="333333"/>
                </a:solidFill>
                <a:latin typeface="Arial"/>
              </a:rPr>
              <a:t>Step-by-step instruction plus screenshots training packet</a:t>
            </a:r>
            <a:endParaRPr lang="en-US" i="1" dirty="0">
              <a:solidFill>
                <a:srgbClr val="333333"/>
              </a:solidFill>
              <a:latin typeface="Arial"/>
            </a:endParaRPr>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0757" y="4980563"/>
            <a:ext cx="3370352" cy="170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78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Yourself – 30 Seconds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Name</a:t>
            </a:r>
          </a:p>
          <a:p>
            <a:pPr marL="514350" indent="-514350">
              <a:buAutoNum type="arabicPeriod"/>
            </a:pPr>
            <a:r>
              <a:rPr lang="en-US" dirty="0" smtClean="0"/>
              <a:t>Where do you live</a:t>
            </a:r>
          </a:p>
          <a:p>
            <a:pPr marL="514350" indent="-514350">
              <a:buAutoNum type="arabicPeriod"/>
            </a:pPr>
            <a:r>
              <a:rPr lang="en-US" dirty="0" smtClean="0"/>
              <a:t>How does SEO relate to you?</a:t>
            </a:r>
          </a:p>
          <a:p>
            <a:pPr marL="514350" indent="-514350">
              <a:buAutoNum type="arabicPeriod"/>
            </a:pPr>
            <a:r>
              <a:rPr lang="en-US" dirty="0" smtClean="0"/>
              <a:t>Biggest SEO challenge/SEO Question</a:t>
            </a:r>
          </a:p>
        </p:txBody>
      </p:sp>
    </p:spTree>
    <p:extLst>
      <p:ext uri="{BB962C8B-B14F-4D97-AF65-F5344CB8AC3E}">
        <p14:creationId xmlns:p14="http://schemas.microsoft.com/office/powerpoint/2010/main" val="4066150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229600" cy="838200"/>
          </a:xfrm>
        </p:spPr>
        <p:txBody>
          <a:bodyPr anchor="t">
            <a:noAutofit/>
          </a:bodyPr>
          <a:lstStyle/>
          <a:p>
            <a:r>
              <a:rPr lang="en-US" b="1" dirty="0" smtClean="0"/>
              <a:t>Keywords Need a Home</a:t>
            </a:r>
            <a:endParaRPr lang="en-US" b="1" u="sng" dirty="0"/>
          </a:p>
        </p:txBody>
      </p:sp>
      <p:sp>
        <p:nvSpPr>
          <p:cNvPr id="6" name="Content Placeholder 5"/>
          <p:cNvSpPr>
            <a:spLocks noGrp="1"/>
          </p:cNvSpPr>
          <p:nvPr>
            <p:ph idx="1"/>
          </p:nvPr>
        </p:nvSpPr>
        <p:spPr>
          <a:xfrm>
            <a:off x="304800" y="1828800"/>
            <a:ext cx="3048000" cy="4267200"/>
          </a:xfrm>
        </p:spPr>
        <p:txBody>
          <a:bodyPr>
            <a:normAutofit/>
          </a:bodyPr>
          <a:lstStyle/>
          <a:p>
            <a:pPr marL="0" indent="0">
              <a:buNone/>
            </a:pPr>
            <a:r>
              <a:rPr lang="en-US" sz="2800" b="1" u="sng" dirty="0" smtClean="0"/>
              <a:t>Website Pages</a:t>
            </a:r>
          </a:p>
          <a:p>
            <a:r>
              <a:rPr lang="en-US" sz="2800" b="1" u="sng" dirty="0" smtClean="0"/>
              <a:t>General/Broad pages: </a:t>
            </a:r>
            <a:r>
              <a:rPr lang="en-US" sz="2800" b="1" dirty="0" smtClean="0"/>
              <a:t>Home, About, Services, Contact</a:t>
            </a:r>
          </a:p>
          <a:p>
            <a:pPr marL="0" indent="0">
              <a:buNone/>
            </a:pPr>
            <a:endParaRPr lang="en-US" dirty="0" smtClean="0"/>
          </a:p>
          <a:p>
            <a:pPr lvl="1"/>
            <a:endParaRPr lang="en-US" dirty="0" smtClean="0"/>
          </a:p>
          <a:p>
            <a:pPr lvl="1"/>
            <a:endParaRPr lang="en-US"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19" y="838200"/>
            <a:ext cx="7445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txBox="1">
            <a:spLocks/>
          </p:cNvSpPr>
          <p:nvPr/>
        </p:nvSpPr>
        <p:spPr>
          <a:xfrm>
            <a:off x="4572000" y="1905000"/>
            <a:ext cx="30480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u="sng" dirty="0" smtClean="0"/>
              <a:t>Content</a:t>
            </a:r>
            <a:endParaRPr lang="en-US" sz="2800" b="1" dirty="0" smtClean="0"/>
          </a:p>
          <a:p>
            <a:r>
              <a:rPr lang="en-US" sz="2800" b="1" u="sng" dirty="0" smtClean="0"/>
              <a:t>Specific: </a:t>
            </a:r>
            <a:r>
              <a:rPr lang="en-US" sz="2800" b="1" dirty="0" smtClean="0"/>
              <a:t>specific blog posts, articles, press releases, etc.</a:t>
            </a:r>
            <a:endParaRPr lang="en-US" dirty="0" smtClean="0"/>
          </a:p>
        </p:txBody>
      </p:sp>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0365"/>
          <a:stretch/>
        </p:blipFill>
        <p:spPr bwMode="auto">
          <a:xfrm>
            <a:off x="1858075" y="4470611"/>
            <a:ext cx="4237925" cy="231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311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 Research Questions? Takeaways?</a:t>
            </a:r>
            <a:endParaRPr lang="en-US" dirty="0"/>
          </a:p>
        </p:txBody>
      </p:sp>
      <p:sp>
        <p:nvSpPr>
          <p:cNvPr id="3" name="Content Placeholder 2"/>
          <p:cNvSpPr>
            <a:spLocks noGrp="1"/>
          </p:cNvSpPr>
          <p:nvPr>
            <p:ph idx="1"/>
          </p:nvPr>
        </p:nvSpPr>
        <p:spPr>
          <a:xfrm>
            <a:off x="0" y="1600201"/>
            <a:ext cx="8229600" cy="3581400"/>
          </a:xfrm>
        </p:spPr>
        <p:txBody>
          <a:bodyPr/>
          <a:lstStyle/>
          <a:p>
            <a:pPr marL="514350" indent="-514350">
              <a:buFont typeface="+mj-lt"/>
              <a:buAutoNum type="arabicPeriod"/>
            </a:pPr>
            <a:r>
              <a:rPr lang="en-US" dirty="0" smtClean="0"/>
              <a:t>Master KW spreadsheet</a:t>
            </a:r>
          </a:p>
          <a:p>
            <a:pPr marL="514350" indent="-514350">
              <a:buFont typeface="+mj-lt"/>
              <a:buAutoNum type="arabicPeriod"/>
            </a:pPr>
            <a:r>
              <a:rPr lang="en-US" dirty="0" smtClean="0"/>
              <a:t>Keywords for social media</a:t>
            </a:r>
          </a:p>
          <a:p>
            <a:pPr marL="514350" indent="-514350">
              <a:buFont typeface="+mj-lt"/>
              <a:buAutoNum type="arabicPeriod"/>
            </a:pPr>
            <a:r>
              <a:rPr lang="en-US" dirty="0" smtClean="0"/>
              <a:t>Working with clients – should keywords be determined?</a:t>
            </a:r>
          </a:p>
          <a:p>
            <a:pPr marL="514350" indent="-514350">
              <a:buFont typeface="+mj-lt"/>
              <a:buAutoNum type="arabicPeriod"/>
            </a:pPr>
            <a:r>
              <a:rPr lang="en-US" dirty="0" smtClean="0"/>
              <a:t>Average amount of time – 20-30 minutes for a blog post…2-4 hours…</a:t>
            </a:r>
          </a:p>
          <a:p>
            <a:pPr marL="0" indent="0">
              <a:buNone/>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56676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 y="228600"/>
            <a:ext cx="8229600" cy="6096000"/>
          </a:xfrm>
        </p:spPr>
        <p:txBody>
          <a:bodyPr>
            <a:noAutofit/>
          </a:bodyPr>
          <a:lstStyle/>
          <a:p>
            <a:r>
              <a:rPr lang="en-US" sz="13800" b="1" dirty="0" smtClean="0"/>
              <a:t>Analytics: </a:t>
            </a:r>
            <a:r>
              <a:rPr lang="en-US" sz="11500" b="1" dirty="0" smtClean="0"/>
              <a:t/>
            </a:r>
            <a:br>
              <a:rPr lang="en-US" sz="11500" b="1" dirty="0" smtClean="0"/>
            </a:br>
            <a:r>
              <a:rPr lang="en-US" sz="8800" b="1" dirty="0" smtClean="0"/>
              <a:t>How Do I Know if My SEO Is Working?</a:t>
            </a:r>
            <a:endParaRPr lang="en-US" sz="13800" b="1" dirty="0"/>
          </a:p>
        </p:txBody>
      </p:sp>
    </p:spTree>
    <p:extLst>
      <p:ext uri="{BB962C8B-B14F-4D97-AF65-F5344CB8AC3E}">
        <p14:creationId xmlns:p14="http://schemas.microsoft.com/office/powerpoint/2010/main" val="14620492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 Goals</a:t>
            </a:r>
            <a:endParaRPr lang="en-US" dirty="0"/>
          </a:p>
        </p:txBody>
      </p:sp>
      <p:sp>
        <p:nvSpPr>
          <p:cNvPr id="3" name="Content Placeholder 2"/>
          <p:cNvSpPr>
            <a:spLocks noGrp="1"/>
          </p:cNvSpPr>
          <p:nvPr>
            <p:ph idx="1"/>
          </p:nvPr>
        </p:nvSpPr>
        <p:spPr/>
        <p:txBody>
          <a:bodyPr/>
          <a:lstStyle/>
          <a:p>
            <a:r>
              <a:rPr lang="en-US" dirty="0" smtClean="0"/>
              <a:t>Analytics is like drinking from a fire hose – we can’t learn it all</a:t>
            </a:r>
          </a:p>
          <a:p>
            <a:r>
              <a:rPr lang="en-US" dirty="0" smtClean="0"/>
              <a:t>I want to show you the metrics that matter to real SEO</a:t>
            </a:r>
          </a:p>
          <a:p>
            <a:r>
              <a:rPr lang="en-US" dirty="0" smtClean="0"/>
              <a:t>Help you build that muscle</a:t>
            </a:r>
          </a:p>
          <a:p>
            <a:endParaRPr lang="en-US" dirty="0"/>
          </a:p>
        </p:txBody>
      </p:sp>
    </p:spTree>
    <p:extLst>
      <p:ext uri="{BB962C8B-B14F-4D97-AF65-F5344CB8AC3E}">
        <p14:creationId xmlns:p14="http://schemas.microsoft.com/office/powerpoint/2010/main" val="1681651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7" y="1143000"/>
            <a:ext cx="8133735" cy="556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152400"/>
            <a:ext cx="6629400" cy="584775"/>
          </a:xfrm>
          <a:prstGeom prst="rect">
            <a:avLst/>
          </a:prstGeom>
          <a:noFill/>
        </p:spPr>
        <p:txBody>
          <a:bodyPr wrap="square" rtlCol="0">
            <a:spAutoFit/>
          </a:bodyPr>
          <a:lstStyle/>
          <a:p>
            <a:pPr algn="ctr"/>
            <a:r>
              <a:rPr lang="en-US" sz="3200" dirty="0" smtClean="0"/>
              <a:t>Ongoing Analytics Tracking</a:t>
            </a:r>
            <a:endParaRPr lang="en-US" sz="3200" dirty="0"/>
          </a:p>
        </p:txBody>
      </p:sp>
    </p:spTree>
    <p:extLst>
      <p:ext uri="{BB962C8B-B14F-4D97-AF65-F5344CB8AC3E}">
        <p14:creationId xmlns:p14="http://schemas.microsoft.com/office/powerpoint/2010/main" val="3434371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914400"/>
          </a:xfrm>
        </p:spPr>
        <p:txBody>
          <a:bodyPr>
            <a:normAutofit/>
          </a:bodyPr>
          <a:lstStyle/>
          <a:p>
            <a:r>
              <a:rPr lang="en-US" sz="4800" b="1" dirty="0" smtClean="0"/>
              <a:t>SEO Report in Analytics </a:t>
            </a:r>
            <a:endParaRPr lang="en-US" sz="48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68026"/>
            <a:ext cx="7239000" cy="580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0.gstatic.com/images?q=tbn:ANd9GcSNAvpuN26InszCHHM6RDdp-uWLKR4V_bnqjEI_3dB8scvKTl9fUu-B2F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845166"/>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51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Turn to Google Analytics LIVE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76530"/>
            <a:ext cx="8229600" cy="4173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463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SEO, Google Analytics, Keyword Research Takeaways</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Goals in GA: resource will be provided TBD</a:t>
            </a:r>
          </a:p>
          <a:p>
            <a:pPr marL="514350" indent="-514350">
              <a:buFont typeface="+mj-lt"/>
              <a:buAutoNum type="arabicPeriod"/>
            </a:pPr>
            <a:endParaRPr lang="en-US" dirty="0"/>
          </a:p>
        </p:txBody>
      </p:sp>
    </p:spTree>
    <p:extLst>
      <p:ext uri="{BB962C8B-B14F-4D97-AF65-F5344CB8AC3E}">
        <p14:creationId xmlns:p14="http://schemas.microsoft.com/office/powerpoint/2010/main" val="1136934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 y="228600"/>
            <a:ext cx="8229600" cy="6096000"/>
          </a:xfrm>
        </p:spPr>
        <p:txBody>
          <a:bodyPr>
            <a:noAutofit/>
          </a:bodyPr>
          <a:lstStyle/>
          <a:p>
            <a:r>
              <a:rPr lang="en-US" sz="11500" b="1" dirty="0" smtClean="0"/>
              <a:t>10-Minute Break</a:t>
            </a:r>
            <a:br>
              <a:rPr lang="en-US" sz="11500" b="1" dirty="0" smtClean="0"/>
            </a:br>
            <a:r>
              <a:rPr lang="en-US" sz="11500" b="1" dirty="0" smtClean="0"/>
              <a:t>Come Back: </a:t>
            </a:r>
            <a:br>
              <a:rPr lang="en-US" sz="11500" b="1" dirty="0" smtClean="0"/>
            </a:br>
            <a:r>
              <a:rPr lang="en-US" sz="11500" b="1" dirty="0" smtClean="0"/>
              <a:t>__12:20 EST_</a:t>
            </a:r>
            <a:endParaRPr lang="en-US" sz="8000" b="1" dirty="0"/>
          </a:p>
        </p:txBody>
      </p:sp>
    </p:spTree>
    <p:extLst>
      <p:ext uri="{BB962C8B-B14F-4D97-AF65-F5344CB8AC3E}">
        <p14:creationId xmlns:p14="http://schemas.microsoft.com/office/powerpoint/2010/main" val="178562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 y="228600"/>
            <a:ext cx="8229600" cy="6096000"/>
          </a:xfrm>
        </p:spPr>
        <p:txBody>
          <a:bodyPr>
            <a:noAutofit/>
          </a:bodyPr>
          <a:lstStyle/>
          <a:p>
            <a:r>
              <a:rPr lang="en-US" sz="11500" b="1" dirty="0" smtClean="0"/>
              <a:t>On-Page Optimization: </a:t>
            </a:r>
            <a:br>
              <a:rPr lang="en-US" sz="11500" b="1" dirty="0" smtClean="0"/>
            </a:br>
            <a:r>
              <a:rPr lang="en-US" sz="5400" b="1" dirty="0" smtClean="0"/>
              <a:t>SEO Copywriting and SEO Blogging</a:t>
            </a:r>
            <a:endParaRPr lang="en-US" sz="8000" b="1" dirty="0"/>
          </a:p>
        </p:txBody>
      </p:sp>
    </p:spTree>
    <p:extLst>
      <p:ext uri="{BB962C8B-B14F-4D97-AF65-F5344CB8AC3E}">
        <p14:creationId xmlns:p14="http://schemas.microsoft.com/office/powerpoint/2010/main" val="2746617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09600" y="304800"/>
            <a:ext cx="7772400" cy="723582"/>
          </a:xfrm>
        </p:spPr>
        <p:txBody>
          <a:bodyPr>
            <a:noAutofit/>
          </a:bodyPr>
          <a:lstStyle/>
          <a:p>
            <a:r>
              <a:rPr lang="en-US" b="1" dirty="0"/>
              <a:t>Jenny Munn - Who Am I? </a:t>
            </a:r>
          </a:p>
        </p:txBody>
      </p:sp>
      <p:sp>
        <p:nvSpPr>
          <p:cNvPr id="12290" name="AutoShape 2" descr="data:image/jpeg;base64,/9j/4AAQSkZJRgABAQAAAQABAAD/2wCEAAkGBhQSEBUUEhQUFBQVFRQVFBUYFRQUFBQUFBQVFRUUFhQXHCYeFxkjGRQUHy8iIycqLCwsFR4xNTAqNSYrLCkBCQoKDgwOGA8PGikkHCQpKSkqKSwqKSwpLCwsLCwpLCksLCwpLCwpLCksLCwpLCkpKSwsKSwsKSwpLCwsLSksLP/AABEIALQAtAMBIgACEQEDEQH/xAAcAAABBQEBAQAAAAAAAAAAAAACAAEFBgcDBAj/xABFEAABAwEFBAYFCQUIAwAAAAABAAIDEQQFEiExBkFRYQcTInGBkTKSobHwFCMzQlJTwdHTQ2JyguEXJDRjorLS8RUWg//EABkBAAIDAQAAAAAAAAAAAAAAAAACAQMEBf/EACYRAAICAgICAQMFAAAAAAAAAAABAhEDIRIxIkFRBBORMkJhceH/2gAMAwEAAhEDEQA/AJMJwE4CcBIdAQRgJgEYCCBAIgEgEQCggQCMBMAjAUkM9MQXUBBEF1AQVCCIBcZ7SGAlxAAFSTlQKrQ9I0JfqCyuuYNKgFw40qMkWSotlxATgKv3ftxZ5XEVLKGgxZYuYUoy+oSaYwCdK5V7joi0Q0z3AIgEmogECiARAJAIgFIDURAJURAIIGT0T0SAQSKiZEkpApoCIBMEQSGkcBEAmARBADgIgEwRgIFHARhCEYUkM9EShNotqBAMMbcb/Y3h3lFfl7dWzAzOR2QA1+PjcqFtDbi1vVtJLvrEaEnIgb3f9qqU90iyGL9zI+/9ppXmksxwnWMZNp3DXxVadagHVjBHMj4omZYCZe1XU5aVpr7VeLpumI5EYSdxoQdN5yRKaighjlkfwR1wbXiOgfFG8DUkAO9u5Xq6r1s1pAax3VO+w4NLT4HI+xeF+xUDhmwDmCRTy09oUBeGyT7P85GS5gOfEd9MiMlR9yLL3irRfqzWXMfR8qvjpzae1H4EhTt2XsyYChAPCtQe47/eqTsrtjhpHPm3Sp3d++ntUnfl1Oi/vFlPBzmDR37zaaFPCbXRnnBXUvyXQIgojZu/m2qEOHpDJw0IPcpgLSnaM7TWmJOAkiCkUVEk6SAFRJOkgCmAIgmRAJTUOEYCEIwggcBEEwRAIIHCC0zhjC45UXUBQe01rwspwFT3nRLJ0rGhHlJIr1svGpc/PEcQH7rBrTnuRXTcWLFI/UCornhJ0PMjM+C4XLZDLI37JIcf4GaDkSc/FXF9lDYKDV5JPmGDwzWN30bXJJmc3zcBktTmx5NiiaAeBIxEnzzXe6LvtjCKNL2VABcK1yNaHwVwuG6+tle4gUe4muvZBy88vJX03aMGECmWXLLJM5NqhLUXZnN23kC4RuPVyaAEZEnSm6h4HwU7ZQH1BADq0cznxHI6ob/2WbMCQKOFad+oHMZeFV5runPVfOVxx1Y51e1TVuLjkRnqKFIq6YZdq0eO99lw1+Jm8Gg5jOnkm2fv8xUilHYPZBP1SdAf3Tu4aKywTtljwk508ctHDmPjVUfaeLtEkULDR2eW+h7j76p0uO0UcufjIkLRJ8htYlZXq30xgUpQ78uXuWhwTB7Q5pq1wBB4g6LN4LX8pshDvTZkfj41U50c3qXROgcc4jVtderdoPA1V+OWyvJG1/KLiESQTgK8zDJ0qJ6IAaidJJAFNRBMEQSmsIIghCIIFCCIBMEYCAEqLtnayQAP2jy3+VoA/ElXmY9krM9rpe0w1yaxxH8UjiGnyCqyFuLTskNnb0axhIFCDhB/jcAPxV2hkHV5/Yp5udX3e1ZTcbzjbU5YgT31rp4qz3nfpZFhBqT2Ofap/wAiqOVMveNtF+2YsYDWncAQPOqtEbKqMuWyYImN3hoB76Z+1S8YTQRmm9nntdhDge7Pu/pqswveV9ktLsQqyQ57hUHKvmfW5LXA8KA2l2fjtMZByNMjzUZIe0NhyJOpdGffLmvAdG4tkaaA/gRwp7uS8lun65hcQMeEhw/dBzae7I+Sa9tlZ7I1znOaWAijwaV4YmnQjioSK9xo4Z5aU7TaZ+Sqtmh413HYVw2wxTFjs2uFPAjI/G8Ka2cvDqbcCdHVY7ucd/c73qIvqwfN9cwg0oSRvY6lH+YHi1edtprPG7fIBnzIw09Zqti6KZKzdQnXluq09ZCx/wBprT40z9tV61tRgYqJJJ0EDUSTpIApqIIAjCU2BBEEIRhAoQRNQhGEEHlvSYticRuB89yyjam0gytb9ljcW/0RQD3+a1O+T81TiQPDU/HNY9bwZJJH6guJHdiwt9ypm9l+NaJG5m9kH4FQV7bLFJLboQxoeRIH4Tk2jTUVPAUXnsZDaDfQAd+mi0bZTZXqS6R2clAOQBALgOe7wWS9m11GLZYWSzsZiknhZzwUbXnid7l5LBtdjl6v5RZJeTHEP7wDkVC3ls46d05nZ1jnDDZwe0yFmVQGaBzqGr6b1z2W2WLGSNtEbc8BjDGirZGDKUPPonjnTOgFAFqS12c5yadNGgWa01cnt02FR12ROa9uLuOdfjuXsvuLEG8CQDzS7oGtlE2ovkB+IRG0OaWgF5PUNe70WNGjnnWqrN9SWm02f5SYoCyMlrurqJWU1BB9Jo5LS7dcLZoTFIMTCS49kVxHeCOWXcvNBsuxjOraDgGYacgDvJ+0aU7lPjQty5aejMLpvCjTDJm0g4eTXDNue46jmo6UlhaD+ykoctxo4GnhVabtns219mqxo6yLtNNMy0DtNy1qPasxvh2KNsja5gB3GrMm18KhVR7o0y6s2TYi0YrKB9hzm+Faj2FWBUjo5ttWub9pjJAOdMLqK7rZD9Jz59jpJJJxB0ydJAFLCIIQjCU1hBEEIRBBAYRhAESAIq/paMd+6xzvy9xWe2O7v7tI460j8gRWnu81fL9ZijmBr6IA8QVDRQjqi00o8sbpvwnKvksk3s0wVRIW4ogLZAHD03OLa6dgEj2hbVdNC3xKxl13Oc9r4vpIWiRlT2SWy0c0ndVrhnyWrXFbMUbTQioBodQd7TzBBHgopUmMm5ckWE2FrkTLuA1NUMNoCe03jT0cyVauPZlkpXQLowD7kFuZVvtXgfeOD0g4u3mhIpyXea9mdXWu6tUqadlji1R1sMgcKL1SxAKv2IvPacCwZ4R9bM7xu7l7hbSMneB3FQpaoVx32ea9NCFjPySvXR/5r2jka1YeVTktet8tVl0kFZ5h95I8aaEAke5KW+iQ6L7wJlY11Q5vzdOTmmlf5mnzWtLEdi7Rgt8ZJAD3BruTjn/uxeS29aoGLJ2JJJOrCoSSSSAKWEVUIRBKbAwiCEIggUNqaaXCCU4KhNp7y6uI5oJSObLUJg+m5zQdMvpBXyooq0E9W3iJWk+Da/koTYK9C82hrjWoxgc2Vcf9OLyVjtLKscdcMrT6wLfLIeaxZF5GnHLRWb9tz45GiN5ZjbJUin2iSCDqKEK8dHV7OmsxxuLnske1zjqanG0mnJ3sWf7fRYWwvbuLvLFkn6LdqOptnVyu7EwDQTue30PeR4hX8bhZnU+OWvk3RjzRcbVb2wjFKcOLTInXQZDmF7IGA9xRW+zBzMJ8+e5VDOW6ZHf+chIFDXvBGfihM8NQ4ZuOYHPjQe9e+xy07L2NOhqKaiueH41Ugy1ADssPg2idRCUq6i/z/hXbTaLSWlzYmsaBXFISNxPojtHTgu1wl8sQdNTE4aBuEDwJK63zbnEYQ01On9APeV1ullAB4lQ0uiHfG2kjleEQFeAqs5skFXYuMkpJ1pRtQeeqtO320As9je6oxv8Am2Di55pXwFT4KAsZAlwAeg12XNzW19yiS0LGWyAuCztF5mPL6QPplxx+4nTieC2tmiza99iXFzLSCIZIgHRGgrMYe0W1B9DCMic9dVotmnD2NcNHAOHcRULWo0ZXLld+jqkkkpIHSSSQBSQUYXMFGClNh0CMLmEYQQJ76BZn0iX19QFaBeVowsJWKbVW3rJjyQRN8YtnTZG9TBaWO+riGL+GjmuFO5xWmBtKtz7bcNdxdHmD4gtcsdsktCtN2fvXrrK1pNHijQebPQJ8CR4BZ88d2WfTtcCO2laJInilMLQRyJxV9wWeNdTMarULRZ8cUh34sNOWX41WcMu9xJqKAand/VWYHplP1UfJUbf0b7aOlgjZPk+hwuOkjWnCSDxG9aEJgQst6O7rZNdwY6uUsjo3D0mEHJzTuPsKtFltssQwydoDR4H+5u73KmWmy2Pkk/ZaJIa7q+9dYoDSlXeaj7uvxrsidVNR2lvEJokTtKjwS2QDdnvO8rxWy1iJp3ZUCkLba2gE1FFT3MNukLj/AIZpLaDWYj0hX7uuXPu1GL2tmd7Y30+026JmE9T2Gwnc7G7tSd1GmnIc17LvvSk0rsQIMhaKEVwBriTloTT2r29IFkEFqbacgIoHho0HW1wRAeufJQV3WajBTIkAk7zUDM+JUuWkRGO2Wi0bQSWk/J4mvb10L4jK4aNcx5DI2nTEBm7hXjVXrZN7jYoS8UdgAI4EZFU/Z678dujIHZa0OdypEQB5rRIIg1oA0CthJy8mVyioLiv7OgSSCSsKx0kySCCkBG1AEYSmwMJy5CCvJeNqwNJQFEFtteWCI0Kx2WSpJO9WXay/jK4t3AqrlNEozy3SHCvuxlnJsz3k0bjDWZauOZNeWXmFB7PbMiUtfO9rItcIIMjxwaN1eJVnvS+WBoigGFjBhb4bgeG8neSs+aafii/6XFJeT6J27LOJLO4fvOB/mYCHc9T3UKpt/k4chUuaGgb6nd76K17L3iHtLT9bPyNB/up3Ljdd0B9pwn9m55A8SWkeBaPNZ4z4s05IWmXHo+u8xWKJp1w1PecyrHabJlVDddkwMaOACkAMlYtmN66IVl2tcMx4jI+C5uuaYehaHAcHMa4+eSmGRUK9AYp4onm0VeXZnH9NLLKN7SQ1h5EN1CnbLZAxoAAAAAAAAAA0AXpwIwxFULKbfZS9utl/lkWCpbhIc08HbjzFK+az6GzTNJjdG4yeiGhrs6ZNDTTTKpK3K0wCmij3WEajdold9DRkls8myVzmGAGT6V9XP5V0b4Cinl5GSlvpZ809ivJkuIMdVzHYXt0cx1K0I3ZEGvNaoNNaKZ3ds9SdMknEHSTVSQQUgIwVyBRgpTadKqrbaWzDEe4qzOdQKiba2sOBH/SSUqBaM2leSSSuRXtFhc4upQYRUgmhpvIG9dmXYOrLwQcJAeN7Qcg7uJyrxVyMMk2zy2eQjT48VObPSdZaIYnuDWySMYXUrhDjSorv3eKiXNACAE1BBodRypofNQ8afZZHNKHRstr2ENjd1kb3OjNcQPpMyI1GRBHtAUbBaTHaY5R9ZwHIk5OHvP8AMr3sZtE232Fj3UL6dXM3/MaMz/MO0O9SV33LHFoK8CaZAHKndp5LnSxvkdKGdcfJHvs7Ml1c2i6xsRvjWhIw3s8wjR4V2DE/VooVs4NYjY1dg1DWimg7Ocrclw6td5JF53TUSsEmM5gpnTmd3Mr5xv3auT/yU9qssjo8UhDC0+kxlGtJGhBpXxWmdLW2Yhg+TRO+emb26HNkJ17i/QcgSsQLwtOGHspyS3Rqlw9ODhRtshxbjJHke8sP4K/2Lb2wysa9tpiaHZAPcGPB4FpzC+a8dQhqrOIqmz6wba2EAh7SDmCHAgjzSXyjT4qkoonkb0CjaVyqpe4bBjOMjIZDmd5VEpcUdFRtnS77jxDFIK8G7h38VLm5o8NMDKcMLaHwUjBBRdJRkqavbJc0tI+VL/YbPbJWtyEc8gZ3NeQBzyyXRjRHai0fRStw/wDznaKeq4t9VSm3FjxTOcNXPtLjTlaJBnTk32LxXxYv8Md7oCK82ONPeFsRgktshpGEGh1GR7wafggkOfhT4+Nykbwcx0r3t9EuJHjQnKppnVRxYSK8SU6K2WnYHbD5BaQ51TBJRszRqAPRkaOLT5gkL6HspZJG2SJwex4DmuBqC06EL5Pa1W/YjpFmu5+ChlszjV0RNC0nV8Z0aeWh9qqnj5bLYZKVM+i4Wr0YFAbObYWW2trBK1zt8ZOGVvIsOfiMlYVTVFjdnOtE+JM8ICgihzmgLEQemL1AdHN0Sr22W0UVgspmkGJxOGKOoBked1fsgZk8O8KQ2j2lgsMJlnfQDJrR6cjtzWN3n2BfOW1+1s1vtBllyGbYowezEzWg4k7zvKeGO2JKdEfeN6vnlfLK7E+QkuPDgBwAFABwAXjDh4riRmu0bKLUjP2KRqNkWX9EjQa5ngm62oQSM8iqS5nNJAH1Z/6RD9uXzj/4KYsVyMjaGtLqAb8P5JJKhwTey/7s/k9jbGOJ9n5JnWIHefZ+SSSnihOcvkz63dEllkLyZbT2jITR0OXWSFzqVi4khcZOh+ykR1mtXzePD2ofrEE/suSSScW2eF3QZYvvrX68H6KcdBtjpTrrX60H6KSSmxQR0FWL761+tB+ind0GWI/trX60H6KSSAEzoNsbSC2e2AjQh8II7iIahWe6dk3wUDbfbnAfVe+CQf6oapJJWh4yaLbDZBhFXOOWppX2Cic2EcT7PySSS8UTyYIu9vF3s/JM67xQ5u0OeX5JJI4oOTM6vnomgtcvW2i1WyR+6r4KNHBrepo0dyj/AOwixV+mtfrwfopJJysQ6CLF99a/Xg/RRDoLsQ/bWv14P0UklIAHoIsX31r9eD9FOOgixffWv14P0UySgBf2D2H761+vB+ikkkg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jpeg;base64,/9j/4AAQSkZJRgABAQAAAQABAAD/2wCEAAkGBhQSEBUUEhQUFBQVFRQVFBUYFRQUFBQUFBQVFRUUFhQXHCYeFxkjGRQUHy8iIycqLCwsFR4xNTAqNSYrLCkBCQoKDgwOGA8PGikkHCQpKSkqKSwqKSwpLCwsLCwpLCksLCwpLCwpLCksLCwpLCkpKSwsKSwsKSwpLCwsLSksLP/AABEIALQAtAMBIgACEQEDEQH/xAAcAAABBQEBAQAAAAAAAAAAAAACAAEFBgcDBAj/xABFEAABAwEFBAYFCQUIAwAAAAABAAIDEQQFEiExBkFRYQcTInGBkTKSobHwFCMzQlJTwdHTQ2JyguEXJDRjorLS8RUWg//EABkBAAIDAQAAAAAAAAAAAAAAAAACAQMEBf/EACYRAAICAgICAQMFAAAAAAAAAAABAhEDIRIxIkFRBBORMkJhceH/2gAMAwEAAhEDEQA/AJMJwE4CcBIdAQRgJgEYCCBAIgEgEQCggQCMBMAjAUkM9MQXUBBEF1AQVCCIBcZ7SGAlxAAFSTlQKrQ9I0JfqCyuuYNKgFw40qMkWSotlxATgKv3ftxZ5XEVLKGgxZYuYUoy+oSaYwCdK5V7joi0Q0z3AIgEmogECiARAJAIgFIDURAJURAIIGT0T0SAQSKiZEkpApoCIBMEQSGkcBEAmARBADgIgEwRgIFHARhCEYUkM9EShNotqBAMMbcb/Y3h3lFfl7dWzAzOR2QA1+PjcqFtDbi1vVtJLvrEaEnIgb3f9qqU90iyGL9zI+/9ppXmksxwnWMZNp3DXxVadagHVjBHMj4omZYCZe1XU5aVpr7VeLpumI5EYSdxoQdN5yRKaighjlkfwR1wbXiOgfFG8DUkAO9u5Xq6r1s1pAax3VO+w4NLT4HI+xeF+xUDhmwDmCRTy09oUBeGyT7P85GS5gOfEd9MiMlR9yLL3irRfqzWXMfR8qvjpzae1H4EhTt2XsyYChAPCtQe47/eqTsrtjhpHPm3Sp3d++ntUnfl1Oi/vFlPBzmDR37zaaFPCbXRnnBXUvyXQIgojZu/m2qEOHpDJw0IPcpgLSnaM7TWmJOAkiCkUVEk6SAFRJOkgCmAIgmRAJTUOEYCEIwggcBEEwRAIIHCC0zhjC45UXUBQe01rwspwFT3nRLJ0rGhHlJIr1svGpc/PEcQH7rBrTnuRXTcWLFI/UCornhJ0PMjM+C4XLZDLI37JIcf4GaDkSc/FXF9lDYKDV5JPmGDwzWN30bXJJmc3zcBktTmx5NiiaAeBIxEnzzXe6LvtjCKNL2VABcK1yNaHwVwuG6+tle4gUe4muvZBy88vJX03aMGECmWXLLJM5NqhLUXZnN23kC4RuPVyaAEZEnSm6h4HwU7ZQH1BADq0cznxHI6ob/2WbMCQKOFad+oHMZeFV5runPVfOVxx1Y51e1TVuLjkRnqKFIq6YZdq0eO99lw1+Jm8Gg5jOnkm2fv8xUilHYPZBP1SdAf3Tu4aKywTtljwk508ctHDmPjVUfaeLtEkULDR2eW+h7j76p0uO0UcufjIkLRJ8htYlZXq30xgUpQ78uXuWhwTB7Q5pq1wBB4g6LN4LX8pshDvTZkfj41U50c3qXROgcc4jVtderdoPA1V+OWyvJG1/KLiESQTgK8zDJ0qJ6IAaidJJAFNRBMEQSmsIIghCIIFCCIBMEYCAEqLtnayQAP2jy3+VoA/ElXmY9krM9rpe0w1yaxxH8UjiGnyCqyFuLTskNnb0axhIFCDhB/jcAPxV2hkHV5/Yp5udX3e1ZTcbzjbU5YgT31rp4qz3nfpZFhBqT2Ofap/wAiqOVMveNtF+2YsYDWncAQPOqtEbKqMuWyYImN3hoB76Z+1S8YTQRmm9nntdhDge7Pu/pqswveV9ktLsQqyQ57hUHKvmfW5LXA8KA2l2fjtMZByNMjzUZIe0NhyJOpdGffLmvAdG4tkaaA/gRwp7uS8lun65hcQMeEhw/dBzae7I+Sa9tlZ7I1znOaWAijwaV4YmnQjioSK9xo4Z5aU7TaZ+Sqtmh413HYVw2wxTFjs2uFPAjI/G8Ka2cvDqbcCdHVY7ucd/c73qIvqwfN9cwg0oSRvY6lH+YHi1edtprPG7fIBnzIw09Zqti6KZKzdQnXluq09ZCx/wBprT40z9tV61tRgYqJJJ0EDUSTpIApqIIAjCU2BBEEIRhAoQRNQhGEEHlvSYticRuB89yyjam0gytb9ljcW/0RQD3+a1O+T81TiQPDU/HNY9bwZJJH6guJHdiwt9ypm9l+NaJG5m9kH4FQV7bLFJLboQxoeRIH4Tk2jTUVPAUXnsZDaDfQAd+mi0bZTZXqS6R2clAOQBALgOe7wWS9m11GLZYWSzsZiknhZzwUbXnid7l5LBtdjl6v5RZJeTHEP7wDkVC3ls46d05nZ1jnDDZwe0yFmVQGaBzqGr6b1z2W2WLGSNtEbc8BjDGirZGDKUPPonjnTOgFAFqS12c5yadNGgWa01cnt02FR12ROa9uLuOdfjuXsvuLEG8CQDzS7oGtlE2ovkB+IRG0OaWgF5PUNe70WNGjnnWqrN9SWm02f5SYoCyMlrurqJWU1BB9Jo5LS7dcLZoTFIMTCS49kVxHeCOWXcvNBsuxjOraDgGYacgDvJ+0aU7lPjQty5aejMLpvCjTDJm0g4eTXDNue46jmo6UlhaD+ykoctxo4GnhVabtns219mqxo6yLtNNMy0DtNy1qPasxvh2KNsja5gB3GrMm18KhVR7o0y6s2TYi0YrKB9hzm+Faj2FWBUjo5ttWub9pjJAOdMLqK7rZD9Jz59jpJJJxB0ydJAFLCIIQjCU1hBEEIRBBAYRhAESAIq/paMd+6xzvy9xWe2O7v7tI460j8gRWnu81fL9ZijmBr6IA8QVDRQjqi00o8sbpvwnKvksk3s0wVRIW4ogLZAHD03OLa6dgEj2hbVdNC3xKxl13Oc9r4vpIWiRlT2SWy0c0ndVrhnyWrXFbMUbTQioBodQd7TzBBHgopUmMm5ckWE2FrkTLuA1NUMNoCe03jT0cyVauPZlkpXQLowD7kFuZVvtXgfeOD0g4u3mhIpyXea9mdXWu6tUqadlji1R1sMgcKL1SxAKv2IvPacCwZ4R9bM7xu7l7hbSMneB3FQpaoVx32ea9NCFjPySvXR/5r2jka1YeVTktet8tVl0kFZ5h95I8aaEAke5KW+iQ6L7wJlY11Q5vzdOTmmlf5mnzWtLEdi7Rgt8ZJAD3BruTjn/uxeS29aoGLJ2JJJOrCoSSSSAKWEVUIRBKbAwiCEIggUNqaaXCCU4KhNp7y6uI5oJSObLUJg+m5zQdMvpBXyooq0E9W3iJWk+Da/koTYK9C82hrjWoxgc2Vcf9OLyVjtLKscdcMrT6wLfLIeaxZF5GnHLRWb9tz45GiN5ZjbJUin2iSCDqKEK8dHV7OmsxxuLnske1zjqanG0mnJ3sWf7fRYWwvbuLvLFkn6LdqOptnVyu7EwDQTue30PeR4hX8bhZnU+OWvk3RjzRcbVb2wjFKcOLTInXQZDmF7IGA9xRW+zBzMJ8+e5VDOW6ZHf+chIFDXvBGfihM8NQ4ZuOYHPjQe9e+xy07L2NOhqKaiueH41Ugy1ADssPg2idRCUq6i/z/hXbTaLSWlzYmsaBXFISNxPojtHTgu1wl8sQdNTE4aBuEDwJK63zbnEYQ01On9APeV1ullAB4lQ0uiHfG2kjleEQFeAqs5skFXYuMkpJ1pRtQeeqtO320As9je6oxv8Am2Di55pXwFT4KAsZAlwAeg12XNzW19yiS0LGWyAuCztF5mPL6QPplxx+4nTieC2tmiza99iXFzLSCIZIgHRGgrMYe0W1B9DCMic9dVotmnD2NcNHAOHcRULWo0ZXLld+jqkkkpIHSSSQBSQUYXMFGClNh0CMLmEYQQJ76BZn0iX19QFaBeVowsJWKbVW3rJjyQRN8YtnTZG9TBaWO+riGL+GjmuFO5xWmBtKtz7bcNdxdHmD4gtcsdsktCtN2fvXrrK1pNHijQebPQJ8CR4BZ88d2WfTtcCO2laJInilMLQRyJxV9wWeNdTMarULRZ8cUh34sNOWX41WcMu9xJqKAand/VWYHplP1UfJUbf0b7aOlgjZPk+hwuOkjWnCSDxG9aEJgQst6O7rZNdwY6uUsjo3D0mEHJzTuPsKtFltssQwydoDR4H+5u73KmWmy2Pkk/ZaJIa7q+9dYoDSlXeaj7uvxrsidVNR2lvEJokTtKjwS2QDdnvO8rxWy1iJp3ZUCkLba2gE1FFT3MNukLj/AIZpLaDWYj0hX7uuXPu1GL2tmd7Y30+026JmE9T2Gwnc7G7tSd1GmnIc17LvvSk0rsQIMhaKEVwBriTloTT2r29IFkEFqbacgIoHho0HW1wRAeufJQV3WajBTIkAk7zUDM+JUuWkRGO2Wi0bQSWk/J4mvb10L4jK4aNcx5DI2nTEBm7hXjVXrZN7jYoS8UdgAI4EZFU/Z678dujIHZa0OdypEQB5rRIIg1oA0CthJy8mVyioLiv7OgSSCSsKx0kySCCkBG1AEYSmwMJy5CCvJeNqwNJQFEFtteWCI0Kx2WSpJO9WXay/jK4t3AqrlNEozy3SHCvuxlnJsz3k0bjDWZauOZNeWXmFB7PbMiUtfO9rItcIIMjxwaN1eJVnvS+WBoigGFjBhb4bgeG8neSs+aafii/6XFJeT6J27LOJLO4fvOB/mYCHc9T3UKpt/k4chUuaGgb6nd76K17L3iHtLT9bPyNB/up3Ljdd0B9pwn9m55A8SWkeBaPNZ4z4s05IWmXHo+u8xWKJp1w1PecyrHabJlVDddkwMaOACkAMlYtmN66IVl2tcMx4jI+C5uuaYehaHAcHMa4+eSmGRUK9AYp4onm0VeXZnH9NLLKN7SQ1h5EN1CnbLZAxoAAAAAAAAAA0AXpwIwxFULKbfZS9utl/lkWCpbhIc08HbjzFK+az6GzTNJjdG4yeiGhrs6ZNDTTTKpK3K0wCmij3WEajdold9DRkls8myVzmGAGT6V9XP5V0b4Cinl5GSlvpZ809ivJkuIMdVzHYXt0cx1K0I3ZEGvNaoNNaKZ3ds9SdMknEHSTVSQQUgIwVyBRgpTadKqrbaWzDEe4qzOdQKiba2sOBH/SSUqBaM2leSSSuRXtFhc4upQYRUgmhpvIG9dmXYOrLwQcJAeN7Qcg7uJyrxVyMMk2zy2eQjT48VObPSdZaIYnuDWySMYXUrhDjSorv3eKiXNACAE1BBodRypofNQ8afZZHNKHRstr2ENjd1kb3OjNcQPpMyI1GRBHtAUbBaTHaY5R9ZwHIk5OHvP8AMr3sZtE232Fj3UL6dXM3/MaMz/MO0O9SV33LHFoK8CaZAHKndp5LnSxvkdKGdcfJHvs7Ml1c2i6xsRvjWhIw3s8wjR4V2DE/VooVs4NYjY1dg1DWimg7Ocrclw6td5JF53TUSsEmM5gpnTmd3Mr5xv3auT/yU9qssjo8UhDC0+kxlGtJGhBpXxWmdLW2Yhg+TRO+emb26HNkJ17i/QcgSsQLwtOGHspyS3Rqlw9ODhRtshxbjJHke8sP4K/2Lb2wysa9tpiaHZAPcGPB4FpzC+a8dQhqrOIqmz6wba2EAh7SDmCHAgjzSXyjT4qkoonkb0CjaVyqpe4bBjOMjIZDmd5VEpcUdFRtnS77jxDFIK8G7h38VLm5o8NMDKcMLaHwUjBBRdJRkqavbJc0tI+VL/YbPbJWtyEc8gZ3NeQBzyyXRjRHai0fRStw/wDznaKeq4t9VSm3FjxTOcNXPtLjTlaJBnTk32LxXxYv8Md7oCK82ONPeFsRgktshpGEGh1GR7wafggkOfhT4+Nykbwcx0r3t9EuJHjQnKppnVRxYSK8SU6K2WnYHbD5BaQ51TBJRszRqAPRkaOLT5gkL6HspZJG2SJwex4DmuBqC06EL5Pa1W/YjpFmu5+ChlszjV0RNC0nV8Z0aeWh9qqnj5bLYZKVM+i4Wr0YFAbObYWW2trBK1zt8ZOGVvIsOfiMlYVTVFjdnOtE+JM8ICgihzmgLEQemL1AdHN0Sr22W0UVgspmkGJxOGKOoBked1fsgZk8O8KQ2j2lgsMJlnfQDJrR6cjtzWN3n2BfOW1+1s1vtBllyGbYowezEzWg4k7zvKeGO2JKdEfeN6vnlfLK7E+QkuPDgBwAFABwAXjDh4riRmu0bKLUjP2KRqNkWX9EjQa5ngm62oQSM8iqS5nNJAH1Z/6RD9uXzj/4KYsVyMjaGtLqAb8P5JJKhwTey/7s/k9jbGOJ9n5JnWIHefZ+SSSnihOcvkz63dEllkLyZbT2jITR0OXWSFzqVi4khcZOh+ykR1mtXzePD2ofrEE/suSSScW2eF3QZYvvrX68H6KcdBtjpTrrX60H6KSSmxQR0FWL761+tB+ind0GWI/trX60H6KSSAEzoNsbSC2e2AjQh8II7iIahWe6dk3wUDbfbnAfVe+CQf6oapJJWh4yaLbDZBhFXOOWppX2Cic2EcT7PySSS8UTyYIu9vF3s/JM67xQ5u0OeX5JJI4oOTM6vnomgtcvW2i1WyR+6r4KNHBrepo0dyj/AOwixV+mtfrwfopJJysQ6CLF99a/Xg/RRDoLsQ/bWv14P0UklIAHoIsX31r9eD9FOOgixffWv14P0UySgBf2D2H761+vB+ikkkg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2" descr="C:\Users\Jenny\Pictures\JennyMunn.com\First che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371599"/>
            <a:ext cx="3232790" cy="24245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Jenny\Pictures\JennyMunn.com\Snugg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3874851"/>
            <a:ext cx="2209800" cy="2946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Jenny Munn doing SEO Training in Atlan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1" y="990599"/>
            <a:ext cx="3423972" cy="31127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Jenny\Pictures\JennyMunn.com\Speaking Gigs\Judi and me SEO workshop\P101637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9625" y="4949920"/>
            <a:ext cx="4094375" cy="18560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enny\Pictures\JennyMunn.com\Speaking Gigs\WordCamp\IMG_164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47560" y="2277840"/>
            <a:ext cx="1981200" cy="26416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2748306" y="3935811"/>
            <a:ext cx="32004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99360" y="4267199"/>
            <a:ext cx="1386840" cy="1938992"/>
          </a:xfrm>
          <a:prstGeom prst="rect">
            <a:avLst/>
          </a:prstGeom>
          <a:noFill/>
        </p:spPr>
        <p:txBody>
          <a:bodyPr wrap="square" rtlCol="0">
            <a:spAutoFit/>
          </a:bodyPr>
          <a:lstStyle/>
          <a:p>
            <a:r>
              <a:rPr lang="en-US" sz="2000" b="1" dirty="0" smtClean="0"/>
              <a:t>2009</a:t>
            </a:r>
          </a:p>
          <a:p>
            <a:r>
              <a:rPr lang="en-US" sz="2000" b="1" dirty="0" smtClean="0"/>
              <a:t>Newbie Freelance </a:t>
            </a:r>
            <a:r>
              <a:rPr lang="en-US" sz="2000" b="1" dirty="0"/>
              <a:t>C</a:t>
            </a:r>
            <a:r>
              <a:rPr lang="en-US" sz="2000" b="1" dirty="0" smtClean="0"/>
              <a:t>opywriter trying to make it</a:t>
            </a:r>
            <a:endParaRPr lang="en-US" sz="2000" b="1" dirty="0"/>
          </a:p>
        </p:txBody>
      </p:sp>
      <p:sp>
        <p:nvSpPr>
          <p:cNvPr id="15" name="TextBox 14"/>
          <p:cNvSpPr txBox="1"/>
          <p:nvPr/>
        </p:nvSpPr>
        <p:spPr>
          <a:xfrm>
            <a:off x="4742367" y="4194348"/>
            <a:ext cx="2296212" cy="707886"/>
          </a:xfrm>
          <a:prstGeom prst="rect">
            <a:avLst/>
          </a:prstGeom>
          <a:noFill/>
        </p:spPr>
        <p:txBody>
          <a:bodyPr wrap="square" rtlCol="0">
            <a:spAutoFit/>
          </a:bodyPr>
          <a:lstStyle/>
          <a:p>
            <a:r>
              <a:rPr lang="en-US" sz="2000" b="1" dirty="0" smtClean="0"/>
              <a:t>2015: SEO Strategy, Training, Consulting </a:t>
            </a:r>
            <a:endParaRPr lang="en-US" sz="2000" b="1" dirty="0"/>
          </a:p>
        </p:txBody>
      </p:sp>
    </p:spTree>
    <p:extLst>
      <p:ext uri="{BB962C8B-B14F-4D97-AF65-F5344CB8AC3E}">
        <p14:creationId xmlns:p14="http://schemas.microsoft.com/office/powerpoint/2010/main" val="10781412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Goals:</a:t>
            </a:r>
            <a:endParaRPr lang="en-US" sz="5400" dirty="0"/>
          </a:p>
        </p:txBody>
      </p:sp>
      <p:sp>
        <p:nvSpPr>
          <p:cNvPr id="3" name="Content Placeholder 2"/>
          <p:cNvSpPr>
            <a:spLocks noGrp="1"/>
          </p:cNvSpPr>
          <p:nvPr>
            <p:ph idx="1"/>
          </p:nvPr>
        </p:nvSpPr>
        <p:spPr/>
        <p:txBody>
          <a:bodyPr/>
          <a:lstStyle/>
          <a:p>
            <a:r>
              <a:rPr lang="en-US" dirty="0" smtClean="0"/>
              <a:t>Get more comfortable understanding how to work keywords in the copy</a:t>
            </a:r>
          </a:p>
          <a:p>
            <a:r>
              <a:rPr lang="en-US" dirty="0" smtClean="0"/>
              <a:t>Become comfortable with hearing foundational on-page terms: </a:t>
            </a:r>
            <a:r>
              <a:rPr lang="en-US" b="1" dirty="0" smtClean="0"/>
              <a:t>title tag, title tag, title tag</a:t>
            </a:r>
          </a:p>
          <a:p>
            <a:r>
              <a:rPr lang="en-US" dirty="0" smtClean="0"/>
              <a:t>Build that muscle a little stronger</a:t>
            </a:r>
            <a:endParaRPr lang="en-US" dirty="0"/>
          </a:p>
        </p:txBody>
      </p:sp>
    </p:spTree>
    <p:extLst>
      <p:ext uri="{BB962C8B-B14F-4D97-AF65-F5344CB8AC3E}">
        <p14:creationId xmlns:p14="http://schemas.microsoft.com/office/powerpoint/2010/main" val="3691447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Content</a:t>
            </a:r>
            <a:endParaRPr lang="en-US" u="sng" dirty="0"/>
          </a:p>
        </p:txBody>
      </p:sp>
      <p:sp>
        <p:nvSpPr>
          <p:cNvPr id="3" name="Content Placeholder 2"/>
          <p:cNvSpPr>
            <a:spLocks noGrp="1"/>
          </p:cNvSpPr>
          <p:nvPr>
            <p:ph idx="1"/>
          </p:nvPr>
        </p:nvSpPr>
        <p:spPr>
          <a:xfrm>
            <a:off x="0" y="1219200"/>
            <a:ext cx="8153400" cy="4648200"/>
          </a:xfrm>
        </p:spPr>
        <p:txBody>
          <a:bodyPr>
            <a:normAutofit fontScale="85000" lnSpcReduction="20000"/>
          </a:bodyPr>
          <a:lstStyle/>
          <a:p>
            <a:pPr>
              <a:buFont typeface="Arial" pitchFamily="34" charset="0"/>
              <a:buChar char="•"/>
            </a:pPr>
            <a:r>
              <a:rPr lang="en-US" dirty="0"/>
              <a:t>Any content piece with its own URL can be optimized for its own keyword (website landing page, individual press release page, blog post, etc.)</a:t>
            </a:r>
          </a:p>
          <a:p>
            <a:pPr>
              <a:buFont typeface="Arial" pitchFamily="34" charset="0"/>
              <a:buChar char="•"/>
            </a:pPr>
            <a:r>
              <a:rPr lang="en-US" b="1" dirty="0" smtClean="0"/>
              <a:t>QUALITY Content </a:t>
            </a:r>
            <a:r>
              <a:rPr lang="en-US" b="1" dirty="0"/>
              <a:t>is the bigger part of SEO nowadays</a:t>
            </a:r>
          </a:p>
          <a:p>
            <a:pPr>
              <a:buFont typeface="Arial" pitchFamily="34" charset="0"/>
              <a:buChar char="•"/>
            </a:pPr>
            <a:r>
              <a:rPr lang="en-US" dirty="0"/>
              <a:t>Balance ENGAGEMENT: </a:t>
            </a:r>
          </a:p>
          <a:p>
            <a:pPr lvl="3"/>
            <a:r>
              <a:rPr lang="en-US" sz="3200" dirty="0"/>
              <a:t>Great content and copy</a:t>
            </a:r>
          </a:p>
          <a:p>
            <a:pPr lvl="3"/>
            <a:r>
              <a:rPr lang="en-US" sz="3200" dirty="0"/>
              <a:t>Does anyone see this page as a good </a:t>
            </a:r>
            <a:r>
              <a:rPr lang="en-US" sz="3200" dirty="0" smtClean="0"/>
              <a:t>resource</a:t>
            </a:r>
            <a:endParaRPr lang="en-US" sz="3200" dirty="0"/>
          </a:p>
          <a:p>
            <a:pPr lvl="3"/>
            <a:r>
              <a:rPr lang="en-US" sz="3200" dirty="0"/>
              <a:t>How much time are they spending on the </a:t>
            </a:r>
            <a:r>
              <a:rPr lang="en-US" sz="3200" dirty="0" smtClean="0"/>
              <a:t>page</a:t>
            </a:r>
            <a:endParaRPr lang="en-US" sz="3200" dirty="0"/>
          </a:p>
          <a:p>
            <a:r>
              <a:rPr lang="en-US" sz="3200" dirty="0" smtClean="0"/>
              <a:t>Findability: </a:t>
            </a:r>
          </a:p>
          <a:p>
            <a:pPr lvl="1"/>
            <a:r>
              <a:rPr lang="en-US" sz="2800" dirty="0" smtClean="0">
                <a:solidFill>
                  <a:schemeClr val="tx1"/>
                </a:solidFill>
              </a:rPr>
              <a:t>SEO best practices</a:t>
            </a:r>
          </a:p>
          <a:p>
            <a:pPr lvl="1"/>
            <a:r>
              <a:rPr lang="en-US" dirty="0" smtClean="0"/>
              <a:t>Working in the keyword</a:t>
            </a:r>
            <a:endParaRPr lang="en-US" sz="2800" dirty="0">
              <a:solidFill>
                <a:schemeClr val="tx1"/>
              </a:solidFill>
            </a:endParaRPr>
          </a:p>
        </p:txBody>
      </p:sp>
      <p:pic>
        <p:nvPicPr>
          <p:cNvPr id="4" name="Picture 3" descr="http://3.bp.blogspot.com/-MU18V3fUtJs/Uj4NcjPjwEI/AAAAAAAACb0/_-Grr0kvpSo/s1600/STINK+EYE.jpg"/>
          <p:cNvPicPr/>
          <p:nvPr/>
        </p:nvPicPr>
        <p:blipFill rotWithShape="1">
          <a:blip r:embed="rId3" cstate="print">
            <a:extLst>
              <a:ext uri="{28A0092B-C50C-407E-A947-70E740481C1C}">
                <a14:useLocalDpi xmlns:a14="http://schemas.microsoft.com/office/drawing/2010/main" val="0"/>
              </a:ext>
            </a:extLst>
          </a:blip>
          <a:srcRect b="5504"/>
          <a:stretch/>
        </p:blipFill>
        <p:spPr bwMode="auto">
          <a:xfrm>
            <a:off x="4876800" y="4419600"/>
            <a:ext cx="3033712" cy="2362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6694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On-Page Optimization Overview</a:t>
            </a:r>
            <a:endParaRPr lang="en-US" dirty="0"/>
          </a:p>
        </p:txBody>
      </p:sp>
      <p:sp>
        <p:nvSpPr>
          <p:cNvPr id="3" name="Content Placeholder 2"/>
          <p:cNvSpPr>
            <a:spLocks noGrp="1"/>
          </p:cNvSpPr>
          <p:nvPr>
            <p:ph idx="1"/>
          </p:nvPr>
        </p:nvSpPr>
        <p:spPr/>
        <p:txBody>
          <a:bodyPr/>
          <a:lstStyle/>
          <a:p>
            <a:pPr marL="0" indent="0">
              <a:buNone/>
            </a:pPr>
            <a:r>
              <a:rPr lang="en-US" dirty="0" smtClean="0"/>
              <a:t>2 parts: </a:t>
            </a:r>
          </a:p>
          <a:p>
            <a:r>
              <a:rPr lang="en-US" dirty="0" smtClean="0"/>
              <a:t>“Behind” the Page: </a:t>
            </a:r>
            <a:r>
              <a:rPr lang="en-US" b="1" dirty="0" smtClean="0"/>
              <a:t>title tag, meta description, alt text</a:t>
            </a:r>
          </a:p>
          <a:p>
            <a:r>
              <a:rPr lang="en-US" dirty="0" smtClean="0"/>
              <a:t>Front of the page: copy, H1, image, formatting, </a:t>
            </a:r>
            <a:r>
              <a:rPr lang="en-US" dirty="0" smtClean="0"/>
              <a:t>internal links, etc</a:t>
            </a:r>
            <a:r>
              <a:rPr lang="en-US" dirty="0" smtClean="0"/>
              <a:t>.</a:t>
            </a:r>
            <a:endParaRPr lang="en-US" dirty="0"/>
          </a:p>
        </p:txBody>
      </p:sp>
    </p:spTree>
    <p:extLst>
      <p:ext uri="{BB962C8B-B14F-4D97-AF65-F5344CB8AC3E}">
        <p14:creationId xmlns:p14="http://schemas.microsoft.com/office/powerpoint/2010/main" val="6474776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“Behind” the Page: Title Tag</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6477000" cy="3810000"/>
          </a:xfrm>
          <a:prstGeom prst="rect">
            <a:avLst/>
          </a:prstGeom>
          <a:noFill/>
          <a:ln>
            <a:noFill/>
          </a:ln>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410200"/>
            <a:ext cx="5791200" cy="1066800"/>
          </a:xfrm>
          <a:prstGeom prst="rect">
            <a:avLst/>
          </a:prstGeom>
          <a:noFill/>
          <a:ln>
            <a:noFill/>
          </a:ln>
          <a:extLst/>
        </p:spPr>
      </p:pic>
    </p:spTree>
    <p:extLst>
      <p:ext uri="{BB962C8B-B14F-4D97-AF65-F5344CB8AC3E}">
        <p14:creationId xmlns:p14="http://schemas.microsoft.com/office/powerpoint/2010/main" val="4086949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“Behind” the Page: Title Tag &amp; Meta Description</a:t>
            </a:r>
            <a:endParaRPr lang="en-US" dirty="0"/>
          </a:p>
        </p:txBody>
      </p:sp>
      <p:sp>
        <p:nvSpPr>
          <p:cNvPr id="3" name="Content Placeholder 2"/>
          <p:cNvSpPr>
            <a:spLocks noGrp="1"/>
          </p:cNvSpPr>
          <p:nvPr>
            <p:ph idx="1"/>
          </p:nvPr>
        </p:nvSpPr>
        <p:spPr>
          <a:xfrm>
            <a:off x="0" y="1600201"/>
            <a:ext cx="8229600" cy="2514600"/>
          </a:xfrm>
        </p:spPr>
        <p:txBody>
          <a:bodyPr/>
          <a:lstStyle/>
          <a:p>
            <a:r>
              <a:rPr lang="en-US" dirty="0" smtClean="0"/>
              <a:t>In </a:t>
            </a:r>
            <a:r>
              <a:rPr lang="en-US" dirty="0" err="1" smtClean="0"/>
              <a:t>Serps</a:t>
            </a:r>
            <a:r>
              <a:rPr lang="en-US" dirty="0" smtClean="0"/>
              <a:t>….</a:t>
            </a:r>
          </a:p>
          <a:p>
            <a:pPr lvl="1"/>
            <a:r>
              <a:rPr lang="en-US" dirty="0" smtClean="0"/>
              <a:t>How people determine whether or not to click on your results</a:t>
            </a:r>
          </a:p>
          <a:p>
            <a:r>
              <a:rPr lang="en-US" dirty="0" smtClean="0"/>
              <a:t>Title Tag: 60 characters, front load keyword </a:t>
            </a:r>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794760"/>
            <a:ext cx="5638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569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Description</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49580" y="1600200"/>
            <a:ext cx="7162800" cy="1588965"/>
          </a:xfrm>
          <a:prstGeom prst="rect">
            <a:avLst/>
          </a:prstGeom>
        </p:spPr>
      </p:pic>
      <p:sp>
        <p:nvSpPr>
          <p:cNvPr id="5" name="Rectangle 4"/>
          <p:cNvSpPr/>
          <p:nvPr/>
        </p:nvSpPr>
        <p:spPr>
          <a:xfrm>
            <a:off x="533400" y="3733800"/>
            <a:ext cx="7391400" cy="1938992"/>
          </a:xfrm>
          <a:prstGeom prst="rect">
            <a:avLst/>
          </a:prstGeom>
        </p:spPr>
        <p:txBody>
          <a:bodyPr wrap="square">
            <a:spAutoFit/>
          </a:bodyPr>
          <a:lstStyle/>
          <a:p>
            <a:pPr marL="285750" lvl="0" indent="-285750">
              <a:buFont typeface="Arial" panose="020B0604020202020204" pitchFamily="34" charset="0"/>
              <a:buChar char="•"/>
            </a:pPr>
            <a:r>
              <a:rPr lang="en-US" sz="2000" dirty="0"/>
              <a:t>The size of a tweet – 120 characters</a:t>
            </a:r>
          </a:p>
          <a:p>
            <a:pPr marL="285750" lvl="0" indent="-285750">
              <a:buFont typeface="Arial" panose="020B0604020202020204" pitchFamily="34" charset="0"/>
              <a:buChar char="•"/>
            </a:pPr>
            <a:r>
              <a:rPr lang="en-US" sz="2000" dirty="0"/>
              <a:t>1-2 sentences that succinctly summarizes what that page is about</a:t>
            </a:r>
          </a:p>
          <a:p>
            <a:pPr marL="285750" lvl="0" indent="-285750">
              <a:buFont typeface="Arial" panose="020B0604020202020204" pitchFamily="34" charset="0"/>
              <a:buChar char="•"/>
            </a:pPr>
            <a:r>
              <a:rPr lang="en-US" sz="2000" dirty="0"/>
              <a:t>Use engaging, descriptive language</a:t>
            </a:r>
          </a:p>
          <a:p>
            <a:pPr marL="285750" lvl="0" indent="-285750">
              <a:buFont typeface="Arial" panose="020B0604020202020204" pitchFamily="34" charset="0"/>
              <a:buChar char="•"/>
            </a:pPr>
            <a:r>
              <a:rPr lang="en-US" sz="2000" dirty="0"/>
              <a:t>ALWAYS include your primary keywords, secondary if you can – frontload when possible</a:t>
            </a:r>
          </a:p>
          <a:p>
            <a:pPr marL="285750" lvl="0" indent="-285750">
              <a:buFont typeface="Arial" panose="020B0604020202020204" pitchFamily="34" charset="0"/>
              <a:buChar char="•"/>
            </a:pPr>
            <a:r>
              <a:rPr lang="en-US" sz="2000" dirty="0"/>
              <a:t>Write unique descriptions for each page</a:t>
            </a:r>
          </a:p>
        </p:txBody>
      </p:sp>
    </p:spTree>
    <p:extLst>
      <p:ext uri="{BB962C8B-B14F-4D97-AF65-F5344CB8AC3E}">
        <p14:creationId xmlns:p14="http://schemas.microsoft.com/office/powerpoint/2010/main" val="3253984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SEO On Page Optimization Gone Wild</a:t>
            </a:r>
            <a:endParaRPr lang="en-US" u="sng" dirty="0"/>
          </a:p>
        </p:txBody>
      </p:sp>
      <p:sp>
        <p:nvSpPr>
          <p:cNvPr id="47105" name="Text Box 1"/>
          <p:cNvSpPr txBox="1">
            <a:spLocks noChangeArrowheads="1"/>
          </p:cNvSpPr>
          <p:nvPr/>
        </p:nvSpPr>
        <p:spPr bwMode="auto">
          <a:xfrm>
            <a:off x="7374" y="1499419"/>
            <a:ext cx="8251825" cy="4267200"/>
          </a:xfrm>
          <a:prstGeom prst="rect">
            <a:avLst/>
          </a:prstGeom>
          <a:solidFill>
            <a:srgbClr val="FFFFFF"/>
          </a:solidFill>
          <a:ln w="9525">
            <a:solidFill>
              <a:srgbClr val="000000"/>
            </a:solidFill>
            <a:prstDash val="dash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25"/>
              </a:spcBef>
              <a:spcAft>
                <a:spcPts val="525"/>
              </a:spcAft>
              <a:buClrTx/>
              <a:buSzTx/>
              <a:buFontTx/>
              <a:buNone/>
              <a:tabLst/>
            </a:pPr>
            <a:r>
              <a:rPr kumimoji="0" lang="en-US" sz="2800" b="0" i="1" u="none" strike="noStrike" cap="none" normalizeH="0" baseline="0" dirty="0" smtClean="0">
                <a:ln>
                  <a:noFill/>
                </a:ln>
                <a:solidFill>
                  <a:srgbClr val="000000"/>
                </a:solidFill>
                <a:effectLst/>
                <a:latin typeface="Verdana" pitchFamily="34" charset="0"/>
                <a:cs typeface="Arial" pitchFamily="34" charset="0"/>
              </a:rPr>
              <a:t>If you need career counseling, look for a professional counselor. Career counseling can help you in many ways. The first benefit of career counseling is finding a job quickly. Career counseling can also help you avoid making interviewing mistakes that cost you the job. When you need career counseling services, don’t hesitate to call the best career counselor in Atlanta. </a:t>
            </a:r>
          </a:p>
          <a:p>
            <a:pPr marL="0" marR="0" lvl="0" indent="0" algn="l" defTabSz="914400" rtl="0" eaLnBrk="1" fontAlgn="base" latinLnBrk="0" hangingPunct="1">
              <a:lnSpc>
                <a:spcPct val="100000"/>
              </a:lnSpc>
              <a:spcBef>
                <a:spcPts val="525"/>
              </a:spcBef>
              <a:spcAft>
                <a:spcPts val="525"/>
              </a:spcAft>
              <a:buClrTx/>
              <a:buSzTx/>
              <a:buFontTx/>
              <a:buNone/>
              <a:tabLst/>
            </a:pPr>
            <a:endParaRPr kumimoji="0" lang="en-US" sz="900" b="0"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591805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4419600" cy="1143000"/>
          </a:xfrm>
        </p:spPr>
        <p:txBody>
          <a:bodyPr>
            <a:normAutofit/>
          </a:bodyPr>
          <a:lstStyle/>
          <a:p>
            <a:r>
              <a:rPr lang="en-US" u="sng" dirty="0" smtClean="0"/>
              <a:t>On-Page Optimization</a:t>
            </a:r>
            <a:endParaRPr lang="en-US" u="sng" dirty="0"/>
          </a:p>
        </p:txBody>
      </p:sp>
      <p:sp>
        <p:nvSpPr>
          <p:cNvPr id="3" name="TextBox 2"/>
          <p:cNvSpPr txBox="1"/>
          <p:nvPr/>
        </p:nvSpPr>
        <p:spPr>
          <a:xfrm>
            <a:off x="152400" y="1592826"/>
            <a:ext cx="3657600" cy="3816429"/>
          </a:xfrm>
          <a:prstGeom prst="rect">
            <a:avLst/>
          </a:prstGeom>
          <a:noFill/>
        </p:spPr>
        <p:txBody>
          <a:bodyPr wrap="square" rtlCol="0">
            <a:spAutoFit/>
          </a:bodyPr>
          <a:lstStyle/>
          <a:p>
            <a:pPr marL="285750" indent="-285750">
              <a:buFont typeface="Arial" pitchFamily="34" charset="0"/>
              <a:buChar char="•"/>
            </a:pPr>
            <a:r>
              <a:rPr lang="en-US" sz="2800" dirty="0"/>
              <a:t>On-page is just good, solid SEO copywriting</a:t>
            </a:r>
          </a:p>
          <a:p>
            <a:pPr marL="285750" indent="-285750">
              <a:buFont typeface="Arial" pitchFamily="34" charset="0"/>
              <a:buChar char="•"/>
            </a:pPr>
            <a:r>
              <a:rPr lang="en-US" sz="2800" dirty="0" smtClean="0"/>
              <a:t>Good, ETHICAL on-page optimization has not changed in a number of years</a:t>
            </a:r>
          </a:p>
          <a:p>
            <a:pPr marL="285750" indent="-285750">
              <a:buFont typeface="Arial" pitchFamily="34" charset="0"/>
              <a:buChar char="•"/>
            </a:pPr>
            <a:r>
              <a:rPr lang="en-US" sz="2800" dirty="0" smtClean="0"/>
              <a:t>Don’t be worried about the algorithms</a:t>
            </a:r>
          </a:p>
          <a:p>
            <a:pPr marL="285750" indent="-285750">
              <a:buFont typeface="Arial" pitchFamily="34" charset="0"/>
              <a:buChar char="•"/>
            </a:pPr>
            <a:endParaRPr lang="en-US" dirty="0"/>
          </a:p>
        </p:txBody>
      </p:sp>
      <p:pic>
        <p:nvPicPr>
          <p:cNvPr id="6" name="Picture 2" descr="The Percectly Optimized, Keyword Targeted Page"/>
          <p:cNvPicPr>
            <a:picLocks noChangeAspect="1" noChangeArrowheads="1"/>
          </p:cNvPicPr>
          <p:nvPr/>
        </p:nvPicPr>
        <p:blipFill>
          <a:blip r:embed="rId3" cstate="print"/>
          <a:srcRect/>
          <a:stretch>
            <a:fillRect/>
          </a:stretch>
        </p:blipFill>
        <p:spPr bwMode="auto">
          <a:xfrm>
            <a:off x="4343400" y="39329"/>
            <a:ext cx="3935361" cy="6719141"/>
          </a:xfrm>
          <a:prstGeom prst="rect">
            <a:avLst/>
          </a:prstGeom>
          <a:noFill/>
        </p:spPr>
      </p:pic>
    </p:spTree>
    <p:extLst>
      <p:ext uri="{BB962C8B-B14F-4D97-AF65-F5344CB8AC3E}">
        <p14:creationId xmlns:p14="http://schemas.microsoft.com/office/powerpoint/2010/main" val="19140248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724400" cy="609600"/>
          </a:xfrm>
        </p:spPr>
        <p:txBody>
          <a:bodyPr>
            <a:noAutofit/>
          </a:bodyPr>
          <a:lstStyle/>
          <a:p>
            <a:r>
              <a:rPr lang="en-US" sz="3600" dirty="0" smtClean="0"/>
              <a:t>What Should a Page LOOK Like?</a:t>
            </a:r>
            <a:endParaRPr lang="en-US" sz="36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06" y="990600"/>
            <a:ext cx="3995531"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2731"/>
            <a:ext cx="3351973" cy="648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3474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lstStyle/>
          <a:p>
            <a:r>
              <a:rPr lang="en-US" dirty="0" smtClean="0"/>
              <a:t>On-page SEO</a:t>
            </a:r>
            <a:endParaRPr lang="en-US" dirty="0"/>
          </a:p>
        </p:txBody>
      </p:sp>
      <p:pic>
        <p:nvPicPr>
          <p:cNvPr id="4" name="Picture 3"/>
          <p:cNvPicPr/>
          <p:nvPr/>
        </p:nvPicPr>
        <p:blipFill>
          <a:blip r:embed="rId2" cstate="print"/>
          <a:srcRect r="32155"/>
          <a:stretch>
            <a:fillRect/>
          </a:stretch>
        </p:blipFill>
        <p:spPr bwMode="auto">
          <a:xfrm>
            <a:off x="2627784" y="1700808"/>
            <a:ext cx="4032448" cy="3851832"/>
          </a:xfrm>
          <a:prstGeom prst="rect">
            <a:avLst/>
          </a:prstGeom>
          <a:noFill/>
          <a:ln w="9525">
            <a:noFill/>
            <a:miter lim="800000"/>
            <a:headEnd/>
            <a:tailEnd/>
          </a:ln>
        </p:spPr>
      </p:pic>
    </p:spTree>
    <p:extLst>
      <p:ext uri="{BB962C8B-B14F-4D97-AF65-F5344CB8AC3E}">
        <p14:creationId xmlns:p14="http://schemas.microsoft.com/office/powerpoint/2010/main" val="1982911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 y="2743200"/>
            <a:ext cx="8229600" cy="1143000"/>
          </a:xfrm>
        </p:spPr>
        <p:txBody>
          <a:bodyPr>
            <a:noAutofit/>
          </a:bodyPr>
          <a:lstStyle/>
          <a:p>
            <a:r>
              <a:rPr lang="en-US" sz="11500" b="1" dirty="0" smtClean="0"/>
              <a:t>Brief Overview of SEO</a:t>
            </a:r>
            <a:endParaRPr lang="en-US" sz="11500" b="1" dirty="0"/>
          </a:p>
        </p:txBody>
      </p:sp>
    </p:spTree>
    <p:extLst>
      <p:ext uri="{BB962C8B-B14F-4D97-AF65-F5344CB8AC3E}">
        <p14:creationId xmlns:p14="http://schemas.microsoft.com/office/powerpoint/2010/main" val="19076459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u="sng" dirty="0" smtClean="0"/>
              <a:t>On-Page Optimization Rule:</a:t>
            </a:r>
            <a:endParaRPr lang="en-US" u="sng" dirty="0"/>
          </a:p>
        </p:txBody>
      </p:sp>
      <p:sp>
        <p:nvSpPr>
          <p:cNvPr id="6" name="Content Placeholder 5"/>
          <p:cNvSpPr>
            <a:spLocks noGrp="1"/>
          </p:cNvSpPr>
          <p:nvPr>
            <p:ph idx="1"/>
          </p:nvPr>
        </p:nvSpPr>
        <p:spPr>
          <a:xfrm>
            <a:off x="152400" y="1447800"/>
            <a:ext cx="7543800" cy="4525963"/>
          </a:xfrm>
        </p:spPr>
        <p:txBody>
          <a:bodyPr>
            <a:normAutofit/>
          </a:bodyPr>
          <a:lstStyle/>
          <a:p>
            <a:pPr algn="ctr">
              <a:buNone/>
            </a:pPr>
            <a:r>
              <a:rPr lang="en-US" sz="9000" dirty="0" smtClean="0"/>
              <a:t>Always write for the reader!</a:t>
            </a:r>
          </a:p>
          <a:p>
            <a:pPr algn="ctr">
              <a:buNone/>
            </a:pPr>
            <a:r>
              <a:rPr lang="en-US" sz="6000" dirty="0" smtClean="0"/>
              <a:t>NO exceptions</a:t>
            </a:r>
            <a:endParaRPr lang="en-US" sz="6000" dirty="0"/>
          </a:p>
        </p:txBody>
      </p:sp>
    </p:spTree>
    <p:extLst>
      <p:ext uri="{BB962C8B-B14F-4D97-AF65-F5344CB8AC3E}">
        <p14:creationId xmlns:p14="http://schemas.microsoft.com/office/powerpoint/2010/main" val="41621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r>
              <a:rPr lang="en-US" dirty="0" smtClean="0"/>
              <a:t>On-Page SEO Template</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67" y="990599"/>
            <a:ext cx="5640733" cy="474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s://cdn.yoast.com/wp-content/uploads/2010/10/wordpress-seo-plug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90800"/>
            <a:ext cx="640507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075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 y="228600"/>
            <a:ext cx="8229600" cy="6096000"/>
          </a:xfrm>
        </p:spPr>
        <p:txBody>
          <a:bodyPr>
            <a:noAutofit/>
          </a:bodyPr>
          <a:lstStyle/>
          <a:p>
            <a:r>
              <a:rPr lang="en-US" sz="11500" b="1" dirty="0" smtClean="0"/>
              <a:t>SEO Blogging</a:t>
            </a:r>
            <a:endParaRPr lang="en-US" sz="8000" b="1" dirty="0"/>
          </a:p>
        </p:txBody>
      </p:sp>
    </p:spTree>
    <p:extLst>
      <p:ext uri="{BB962C8B-B14F-4D97-AF65-F5344CB8AC3E}">
        <p14:creationId xmlns:p14="http://schemas.microsoft.com/office/powerpoint/2010/main" val="27617389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Blogging for SEO</a:t>
            </a:r>
            <a:endParaRPr lang="en-US" u="sng" dirty="0"/>
          </a:p>
        </p:txBody>
      </p:sp>
      <p:sp>
        <p:nvSpPr>
          <p:cNvPr id="3" name="Content Placeholder 2"/>
          <p:cNvSpPr>
            <a:spLocks noGrp="1"/>
          </p:cNvSpPr>
          <p:nvPr>
            <p:ph idx="1"/>
          </p:nvPr>
        </p:nvSpPr>
        <p:spPr>
          <a:xfrm>
            <a:off x="15240" y="1371600"/>
            <a:ext cx="8229600" cy="3429000"/>
          </a:xfrm>
        </p:spPr>
        <p:txBody>
          <a:bodyPr>
            <a:normAutofit lnSpcReduction="10000"/>
          </a:bodyPr>
          <a:lstStyle/>
          <a:p>
            <a:r>
              <a:rPr lang="en-US" dirty="0" smtClean="0"/>
              <a:t>More keyword opportunities</a:t>
            </a:r>
          </a:p>
          <a:p>
            <a:r>
              <a:rPr lang="en-US" dirty="0" smtClean="0"/>
              <a:t>Google LOVES fresh content</a:t>
            </a:r>
          </a:p>
          <a:p>
            <a:r>
              <a:rPr lang="en-US" dirty="0" smtClean="0"/>
              <a:t>Long-tail keyword opportunities</a:t>
            </a:r>
          </a:p>
          <a:p>
            <a:r>
              <a:rPr lang="en-US" dirty="0" smtClean="0"/>
              <a:t>Better linking – internal and inbound </a:t>
            </a:r>
          </a:p>
          <a:p>
            <a:r>
              <a:rPr lang="en-US" dirty="0" smtClean="0"/>
              <a:t>Hub of Your Content Marketing Plan</a:t>
            </a:r>
          </a:p>
          <a:p>
            <a:r>
              <a:rPr lang="en-US" dirty="0" smtClean="0"/>
              <a:t>Social Media Fodder</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883" y="4191000"/>
            <a:ext cx="4657558"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4196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SEO Blog Post Guidelines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Where to put keywords</a:t>
            </a:r>
          </a:p>
          <a:p>
            <a:pPr lvl="0"/>
            <a:r>
              <a:rPr lang="en-US" dirty="0"/>
              <a:t>Follow </a:t>
            </a:r>
            <a:r>
              <a:rPr lang="en-US" dirty="0" smtClean="0"/>
              <a:t>an editorial </a:t>
            </a:r>
            <a:r>
              <a:rPr lang="en-US" dirty="0"/>
              <a:t>calendar</a:t>
            </a:r>
          </a:p>
          <a:p>
            <a:pPr lvl="0"/>
            <a:r>
              <a:rPr lang="en-US" dirty="0"/>
              <a:t>Follow the </a:t>
            </a:r>
            <a:r>
              <a:rPr lang="en-US" dirty="0" smtClean="0"/>
              <a:t>on-page template</a:t>
            </a:r>
            <a:endParaRPr lang="en-US" dirty="0"/>
          </a:p>
          <a:p>
            <a:pPr lvl="0"/>
            <a:r>
              <a:rPr lang="en-US" dirty="0"/>
              <a:t>Internal link</a:t>
            </a:r>
          </a:p>
          <a:p>
            <a:pPr lvl="0"/>
            <a:r>
              <a:rPr lang="en-US" dirty="0"/>
              <a:t>Images</a:t>
            </a:r>
          </a:p>
          <a:p>
            <a:pPr lvl="1"/>
            <a:r>
              <a:rPr lang="en-US" dirty="0"/>
              <a:t>Alt tag and image file name for images</a:t>
            </a:r>
          </a:p>
          <a:p>
            <a:pPr lvl="0"/>
            <a:r>
              <a:rPr lang="en-US" dirty="0"/>
              <a:t>Formatting page critical </a:t>
            </a:r>
          </a:p>
          <a:p>
            <a:pPr lvl="0"/>
            <a:r>
              <a:rPr lang="en-US" dirty="0"/>
              <a:t>Title tags/meta descriptions needed (template will help) – bake into the process of content creation</a:t>
            </a:r>
          </a:p>
          <a:p>
            <a:pPr lvl="0"/>
            <a:r>
              <a:rPr lang="en-US" dirty="0"/>
              <a:t>CTA – especially for “SEO” blog posts</a:t>
            </a:r>
          </a:p>
          <a:p>
            <a:endParaRPr lang="en-US" dirty="0"/>
          </a:p>
        </p:txBody>
      </p:sp>
    </p:spTree>
    <p:extLst>
      <p:ext uri="{BB962C8B-B14F-4D97-AF65-F5344CB8AC3E}">
        <p14:creationId xmlns:p14="http://schemas.microsoft.com/office/powerpoint/2010/main" val="2210015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Create Blog Content Around Keywords</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371600"/>
            <a:ext cx="6408737" cy="505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0398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1143000"/>
          </a:xfrm>
        </p:spPr>
        <p:txBody>
          <a:bodyPr>
            <a:normAutofit fontScale="90000"/>
          </a:bodyPr>
          <a:lstStyle/>
          <a:p>
            <a:pPr marL="0" indent="0"/>
            <a:r>
              <a:rPr lang="en-US" b="1" dirty="0" smtClean="0"/>
              <a:t>Integrate Keyword-Driven Posts into Your </a:t>
            </a:r>
            <a:br>
              <a:rPr lang="en-US" b="1" dirty="0" smtClean="0"/>
            </a:br>
            <a:r>
              <a:rPr lang="en-US" b="1" dirty="0" smtClean="0"/>
              <a:t>Editorial </a:t>
            </a:r>
            <a:r>
              <a:rPr lang="en-US" b="1" dirty="0"/>
              <a:t>Calendar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7" y="1447800"/>
            <a:ext cx="9026829" cy="364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91" y="3534697"/>
            <a:ext cx="8537241" cy="311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085866"/>
            <a:ext cx="3962400" cy="312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968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SEO Blog Posts vs “Company” Blog Posts</a:t>
            </a:r>
            <a:br>
              <a:rPr lang="en-US" b="1" dirty="0"/>
            </a:br>
            <a:endParaRPr lang="en-US" dirty="0"/>
          </a:p>
        </p:txBody>
      </p:sp>
      <p:sp>
        <p:nvSpPr>
          <p:cNvPr id="3" name="Content Placeholder 2"/>
          <p:cNvSpPr>
            <a:spLocks noGrp="1"/>
          </p:cNvSpPr>
          <p:nvPr>
            <p:ph idx="1"/>
          </p:nvPr>
        </p:nvSpPr>
        <p:spPr/>
        <p:txBody>
          <a:bodyPr/>
          <a:lstStyle/>
          <a:p>
            <a:pPr lvl="0"/>
            <a:r>
              <a:rPr lang="en-US" dirty="0" smtClean="0"/>
              <a:t>Idea </a:t>
            </a:r>
            <a:r>
              <a:rPr lang="en-US" dirty="0"/>
              <a:t>of integrating </a:t>
            </a:r>
            <a:r>
              <a:rPr lang="en-US" dirty="0" err="1"/>
              <a:t>seo</a:t>
            </a:r>
            <a:r>
              <a:rPr lang="en-US" dirty="0"/>
              <a:t> blog posts with what you want – NOT taking over</a:t>
            </a:r>
          </a:p>
          <a:p>
            <a:pPr lvl="0"/>
            <a:r>
              <a:rPr lang="en-US" dirty="0"/>
              <a:t>SEO blog takes take more effort to write – research and time will go into it but will get easier</a:t>
            </a:r>
          </a:p>
          <a:p>
            <a:pPr lvl="0"/>
            <a:r>
              <a:rPr lang="en-US" dirty="0"/>
              <a:t>Goal: </a:t>
            </a:r>
            <a:r>
              <a:rPr lang="en-US" dirty="0" smtClean="0"/>
              <a:t>50% of posts should be SEO/optimized</a:t>
            </a:r>
            <a:endParaRPr lang="en-US" dirty="0"/>
          </a:p>
          <a:p>
            <a:pPr lvl="0"/>
            <a:r>
              <a:rPr lang="en-US" dirty="0"/>
              <a:t>Big part of ongoing SEO strategy</a:t>
            </a:r>
          </a:p>
          <a:p>
            <a:endParaRPr lang="en-US" dirty="0"/>
          </a:p>
        </p:txBody>
      </p:sp>
    </p:spTree>
    <p:extLst>
      <p:ext uri="{BB962C8B-B14F-4D97-AF65-F5344CB8AC3E}">
        <p14:creationId xmlns:p14="http://schemas.microsoft.com/office/powerpoint/2010/main" val="26512373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Type of </a:t>
            </a:r>
            <a:r>
              <a:rPr lang="en-US" dirty="0" err="1" smtClean="0"/>
              <a:t>SEO’d</a:t>
            </a:r>
            <a:r>
              <a:rPr lang="en-US" dirty="0" smtClean="0"/>
              <a:t> Blog Posts</a:t>
            </a:r>
            <a:endParaRPr lang="en-US" dirty="0"/>
          </a:p>
        </p:txBody>
      </p:sp>
      <p:sp>
        <p:nvSpPr>
          <p:cNvPr id="3" name="Content Placeholder 2"/>
          <p:cNvSpPr>
            <a:spLocks noGrp="1"/>
          </p:cNvSpPr>
          <p:nvPr>
            <p:ph idx="1"/>
          </p:nvPr>
        </p:nvSpPr>
        <p:spPr>
          <a:xfrm>
            <a:off x="0" y="1600201"/>
            <a:ext cx="8229600" cy="3657600"/>
          </a:xfrm>
        </p:spPr>
        <p:txBody>
          <a:bodyPr/>
          <a:lstStyle/>
          <a:p>
            <a:pPr lvl="0"/>
            <a:r>
              <a:rPr lang="en-US" dirty="0"/>
              <a:t>2 </a:t>
            </a:r>
            <a:r>
              <a:rPr lang="en-US" dirty="0" smtClean="0"/>
              <a:t>types:</a:t>
            </a:r>
            <a:endParaRPr lang="en-US" dirty="0"/>
          </a:p>
          <a:p>
            <a:pPr marL="971550" lvl="1" indent="-514350">
              <a:buFont typeface="+mj-lt"/>
              <a:buAutoNum type="arabicPeriod"/>
            </a:pPr>
            <a:r>
              <a:rPr lang="en-US" dirty="0"/>
              <a:t>Start with content: find a keyword that fits your content </a:t>
            </a:r>
            <a:endParaRPr lang="en-US" dirty="0" smtClean="0"/>
          </a:p>
          <a:p>
            <a:pPr marL="1371600" lvl="2" indent="-514350">
              <a:buFont typeface="+mj-lt"/>
              <a:buAutoNum type="alphaLcPeriod"/>
            </a:pPr>
            <a:r>
              <a:rPr lang="en-US" dirty="0" smtClean="0"/>
              <a:t>Importance of keyword research</a:t>
            </a:r>
            <a:endParaRPr lang="en-US" dirty="0"/>
          </a:p>
          <a:p>
            <a:pPr marL="971550" lvl="1" indent="-514350">
              <a:buFont typeface="+mj-lt"/>
              <a:buAutoNum type="arabicPeriod"/>
            </a:pPr>
            <a:r>
              <a:rPr lang="en-US" dirty="0" smtClean="0"/>
              <a:t>Start </a:t>
            </a:r>
            <a:r>
              <a:rPr lang="en-US" dirty="0"/>
              <a:t>with keywords: creating content around keywords we want to rank for</a:t>
            </a:r>
          </a:p>
          <a:p>
            <a:pPr marL="514350" indent="-514350">
              <a:buFont typeface="+mj-lt"/>
              <a:buAutoNum type="arabicPeriod"/>
            </a:pPr>
            <a:endParaRPr lang="en-US" dirty="0"/>
          </a:p>
        </p:txBody>
      </p:sp>
    </p:spTree>
    <p:extLst>
      <p:ext uri="{BB962C8B-B14F-4D97-AF65-F5344CB8AC3E}">
        <p14:creationId xmlns:p14="http://schemas.microsoft.com/office/powerpoint/2010/main" val="1005577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Comes Back to the Master KW Spreadsheet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7675738" cy="250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51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Diversification is Crucial</a:t>
            </a:r>
            <a:endParaRPr lang="en-US" b="1" dirty="0"/>
          </a:p>
        </p:txBody>
      </p:sp>
      <p:sp>
        <p:nvSpPr>
          <p:cNvPr id="5" name="Content Placeholder 2"/>
          <p:cNvSpPr txBox="1">
            <a:spLocks/>
          </p:cNvSpPr>
          <p:nvPr/>
        </p:nvSpPr>
        <p:spPr>
          <a:xfrm>
            <a:off x="533400" y="1409700"/>
            <a:ext cx="8153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6096000" cy="249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885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 y="228600"/>
            <a:ext cx="8229600" cy="6096000"/>
          </a:xfrm>
        </p:spPr>
        <p:txBody>
          <a:bodyPr>
            <a:noAutofit/>
          </a:bodyPr>
          <a:lstStyle/>
          <a:p>
            <a:r>
              <a:rPr lang="en-US" sz="11500" b="1" dirty="0" smtClean="0"/>
              <a:t>Linkbuilding and Social Signals</a:t>
            </a:r>
            <a:endParaRPr lang="en-US" sz="16600" b="1" dirty="0"/>
          </a:p>
        </p:txBody>
      </p:sp>
    </p:spTree>
    <p:extLst>
      <p:ext uri="{BB962C8B-B14F-4D97-AF65-F5344CB8AC3E}">
        <p14:creationId xmlns:p14="http://schemas.microsoft.com/office/powerpoint/2010/main" val="857388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Off-Page SEO/</a:t>
            </a:r>
            <a:r>
              <a:rPr lang="en-US" u="sng" dirty="0" err="1" smtClean="0"/>
              <a:t>Linkbuilding</a:t>
            </a:r>
            <a:endParaRPr lang="en-US" u="sng" dirty="0"/>
          </a:p>
        </p:txBody>
      </p:sp>
      <p:pic>
        <p:nvPicPr>
          <p:cNvPr id="102402" name="Picture 2" descr="http://www.aswebmarketings.com/images/what-is-link-building%20copy.jpg"/>
          <p:cNvPicPr>
            <a:picLocks noChangeAspect="1" noChangeArrowheads="1"/>
          </p:cNvPicPr>
          <p:nvPr/>
        </p:nvPicPr>
        <p:blipFill>
          <a:blip r:embed="rId2"/>
          <a:srcRect/>
          <a:stretch>
            <a:fillRect/>
          </a:stretch>
        </p:blipFill>
        <p:spPr bwMode="auto">
          <a:xfrm>
            <a:off x="1752600" y="1435510"/>
            <a:ext cx="4681339" cy="4333770"/>
          </a:xfrm>
          <a:prstGeom prst="rect">
            <a:avLst/>
          </a:prstGeom>
          <a:noFill/>
        </p:spPr>
      </p:pic>
    </p:spTree>
    <p:extLst>
      <p:ext uri="{BB962C8B-B14F-4D97-AF65-F5344CB8AC3E}">
        <p14:creationId xmlns:p14="http://schemas.microsoft.com/office/powerpoint/2010/main" val="9190858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Off-Page SEO</a:t>
            </a:r>
            <a:endParaRPr lang="en-US" u="sng" dirty="0"/>
          </a:p>
        </p:txBody>
      </p:sp>
      <p:sp>
        <p:nvSpPr>
          <p:cNvPr id="3" name="Content Placeholder 2"/>
          <p:cNvSpPr>
            <a:spLocks noGrp="1"/>
          </p:cNvSpPr>
          <p:nvPr>
            <p:ph idx="1"/>
          </p:nvPr>
        </p:nvSpPr>
        <p:spPr>
          <a:xfrm>
            <a:off x="152400" y="1294719"/>
            <a:ext cx="8229600" cy="1828800"/>
          </a:xfrm>
        </p:spPr>
        <p:txBody>
          <a:bodyPr>
            <a:normAutofit/>
          </a:bodyPr>
          <a:lstStyle/>
          <a:p>
            <a:r>
              <a:rPr lang="en-US" sz="2400" dirty="0" smtClean="0"/>
              <a:t>Quantity </a:t>
            </a:r>
            <a:r>
              <a:rPr lang="en-US" sz="2400" dirty="0"/>
              <a:t>used to be important - now it’s all about </a:t>
            </a:r>
            <a:r>
              <a:rPr lang="en-US" sz="2400" dirty="0" smtClean="0"/>
              <a:t>QUALITY</a:t>
            </a:r>
          </a:p>
          <a:p>
            <a:r>
              <a:rPr lang="en-US" sz="2400" dirty="0" smtClean="0"/>
              <a:t>A link is a “Vote” for your site</a:t>
            </a:r>
          </a:p>
          <a:p>
            <a:r>
              <a:rPr lang="en-US" sz="2400" dirty="0"/>
              <a:t>Linkbuilding is one of the top reasons websites get penalized in Google, and that there are so many algorithm updates. </a:t>
            </a:r>
          </a:p>
          <a:p>
            <a:endParaRPr lang="en-US" sz="2400" dirty="0"/>
          </a:p>
          <a:p>
            <a:endParaRPr lang="en-US" sz="2400" dirty="0">
              <a:solidFill>
                <a:schemeClr val="tx1"/>
              </a:solidFill>
            </a:endParaRPr>
          </a:p>
        </p:txBody>
      </p:sp>
      <p:pic>
        <p:nvPicPr>
          <p:cNvPr id="41986" name="Picture 2" descr="http://t0.gstatic.com/images?q=tbn:ANd9GcR8yb8B0KXVZaffWN-sLfuO8hiei2TJvfa9OCUIM_8WK6bIzyfF"/>
          <p:cNvPicPr>
            <a:picLocks noChangeAspect="1" noChangeArrowheads="1"/>
          </p:cNvPicPr>
          <p:nvPr/>
        </p:nvPicPr>
        <p:blipFill>
          <a:blip r:embed="rId2" cstate="print"/>
          <a:srcRect/>
          <a:stretch>
            <a:fillRect/>
          </a:stretch>
        </p:blipFill>
        <p:spPr bwMode="auto">
          <a:xfrm>
            <a:off x="1905000" y="3352800"/>
            <a:ext cx="4251326" cy="2732995"/>
          </a:xfrm>
          <a:prstGeom prst="rect">
            <a:avLst/>
          </a:prstGeom>
          <a:noFill/>
        </p:spPr>
      </p:pic>
    </p:spTree>
    <p:extLst>
      <p:ext uri="{BB962C8B-B14F-4D97-AF65-F5344CB8AC3E}">
        <p14:creationId xmlns:p14="http://schemas.microsoft.com/office/powerpoint/2010/main" val="36000599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2013 Concept: Linkbuilding</a:t>
            </a:r>
            <a:endParaRPr lang="en-US" u="sng" dirty="0"/>
          </a:p>
        </p:txBody>
      </p:sp>
      <p:sp>
        <p:nvSpPr>
          <p:cNvPr id="3" name="Content Placeholder 2"/>
          <p:cNvSpPr>
            <a:spLocks noGrp="1"/>
          </p:cNvSpPr>
          <p:nvPr>
            <p:ph idx="1"/>
          </p:nvPr>
        </p:nvSpPr>
        <p:spPr>
          <a:xfrm>
            <a:off x="3886200" y="1981200"/>
            <a:ext cx="3962400" cy="3276600"/>
          </a:xfrm>
        </p:spPr>
        <p:txBody>
          <a:bodyPr>
            <a:normAutofit fontScale="92500" lnSpcReduction="10000"/>
          </a:bodyPr>
          <a:lstStyle/>
          <a:p>
            <a:r>
              <a:rPr lang="en-US" dirty="0" smtClean="0"/>
              <a:t>You can’t live in a bubble</a:t>
            </a:r>
          </a:p>
          <a:p>
            <a:r>
              <a:rPr lang="en-US" dirty="0" smtClean="0"/>
              <a:t>Make news or make friends</a:t>
            </a:r>
          </a:p>
          <a:p>
            <a:r>
              <a:rPr lang="en-US" dirty="0" smtClean="0"/>
              <a:t>Think of </a:t>
            </a:r>
            <a:r>
              <a:rPr lang="en-US" dirty="0" err="1" smtClean="0"/>
              <a:t>linkbuilding</a:t>
            </a:r>
            <a:r>
              <a:rPr lang="en-US" dirty="0" smtClean="0"/>
              <a:t> as “community building”</a:t>
            </a:r>
          </a:p>
          <a:p>
            <a:endParaRPr lang="en-US" dirty="0"/>
          </a:p>
        </p:txBody>
      </p:sp>
      <p:pic>
        <p:nvPicPr>
          <p:cNvPr id="33794" name="Picture 2" descr="http://3.bp.blogspot.com/_8frajQazWek/SaBeVq0mRsI/AAAAAAAAAsk/h_Am9CsS590/s400/computerfriends.jpg"/>
          <p:cNvPicPr>
            <a:picLocks noChangeAspect="1" noChangeArrowheads="1"/>
          </p:cNvPicPr>
          <p:nvPr/>
        </p:nvPicPr>
        <p:blipFill>
          <a:blip r:embed="rId3" cstate="print"/>
          <a:srcRect/>
          <a:stretch>
            <a:fillRect/>
          </a:stretch>
        </p:blipFill>
        <p:spPr bwMode="auto">
          <a:xfrm>
            <a:off x="304800" y="1981200"/>
            <a:ext cx="3467100" cy="2905125"/>
          </a:xfrm>
          <a:prstGeom prst="rect">
            <a:avLst/>
          </a:prstGeom>
          <a:noFill/>
        </p:spPr>
      </p:pic>
    </p:spTree>
    <p:extLst>
      <p:ext uri="{BB962C8B-B14F-4D97-AF65-F5344CB8AC3E}">
        <p14:creationId xmlns:p14="http://schemas.microsoft.com/office/powerpoint/2010/main" val="9595876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Blogs Get More Link Love</a:t>
            </a:r>
            <a:endParaRPr lang="en-US" dirty="0"/>
          </a:p>
        </p:txBody>
      </p:sp>
      <p:pic>
        <p:nvPicPr>
          <p:cNvPr id="4" name="Content Placeholder 3"/>
          <p:cNvPicPr>
            <a:picLocks noGrp="1"/>
          </p:cNvPicPr>
          <p:nvPr>
            <p:ph idx="1"/>
          </p:nvPr>
        </p:nvPicPr>
        <p:blipFill rotWithShape="1">
          <a:blip r:embed="rId2"/>
          <a:srcRect l="8504" t="-110"/>
          <a:stretch/>
        </p:blipFill>
        <p:spPr>
          <a:xfrm>
            <a:off x="0" y="1143000"/>
            <a:ext cx="7925130" cy="4876828"/>
          </a:xfrm>
          <a:prstGeom prst="rect">
            <a:avLst/>
          </a:prstGeom>
        </p:spPr>
      </p:pic>
    </p:spTree>
    <p:extLst>
      <p:ext uri="{BB962C8B-B14F-4D97-AF65-F5344CB8AC3E}">
        <p14:creationId xmlns:p14="http://schemas.microsoft.com/office/powerpoint/2010/main" val="36853434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Back Links in Real Life</a:t>
            </a:r>
            <a:endParaRPr lang="en-US" u="sng" dirty="0"/>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r>
              <a:rPr lang="en-US" dirty="0" smtClean="0"/>
              <a:t>Let’s visit </a:t>
            </a:r>
            <a:r>
              <a:rPr lang="en-US" dirty="0" err="1" smtClean="0"/>
              <a:t>Jama</a:t>
            </a:r>
            <a:r>
              <a:rPr lang="en-US" dirty="0" smtClean="0"/>
              <a:t> and “competitor” links…</a:t>
            </a:r>
          </a:p>
          <a:p>
            <a:endParaRPr lang="en-US" dirty="0"/>
          </a:p>
        </p:txBody>
      </p:sp>
    </p:spTree>
    <p:extLst>
      <p:ext uri="{BB962C8B-B14F-4D97-AF65-F5344CB8AC3E}">
        <p14:creationId xmlns:p14="http://schemas.microsoft.com/office/powerpoint/2010/main" val="2999385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Linkbuilding: Your Turn</a:t>
            </a:r>
            <a:endParaRPr lang="en-US" u="sng" dirty="0"/>
          </a:p>
        </p:txBody>
      </p:sp>
      <p:sp>
        <p:nvSpPr>
          <p:cNvPr id="3" name="Content Placeholder 2"/>
          <p:cNvSpPr>
            <a:spLocks noGrp="1"/>
          </p:cNvSpPr>
          <p:nvPr>
            <p:ph idx="1"/>
          </p:nvPr>
        </p:nvSpPr>
        <p:spPr>
          <a:xfrm>
            <a:off x="152400" y="1219200"/>
            <a:ext cx="8229600" cy="5334000"/>
          </a:xfrm>
        </p:spPr>
        <p:txBody>
          <a:bodyPr>
            <a:normAutofit/>
          </a:bodyPr>
          <a:lstStyle/>
          <a:p>
            <a:r>
              <a:rPr lang="en-US" dirty="0" smtClean="0"/>
              <a:t>What things are you doing in your everyday business? </a:t>
            </a:r>
          </a:p>
          <a:p>
            <a:r>
              <a:rPr lang="en-US" dirty="0" smtClean="0"/>
              <a:t>Without being obnoxious, </a:t>
            </a:r>
            <a:r>
              <a:rPr lang="en-US" dirty="0"/>
              <a:t>k</a:t>
            </a:r>
            <a:r>
              <a:rPr lang="en-US" dirty="0" smtClean="0"/>
              <a:t>eep link opportunities *</a:t>
            </a:r>
            <a:r>
              <a:rPr lang="en-US" i="1" dirty="0" smtClean="0"/>
              <a:t>always*</a:t>
            </a:r>
            <a:r>
              <a:rPr lang="en-US" dirty="0" smtClean="0"/>
              <a:t> in the back of your mind</a:t>
            </a:r>
            <a:r>
              <a:rPr lang="en-US" dirty="0" smtClean="0"/>
              <a:t>. “Think of the Link.”</a:t>
            </a:r>
            <a:endParaRPr lang="en-US" dirty="0" smtClean="0"/>
          </a:p>
          <a:p>
            <a:pPr marL="0" indent="0">
              <a:buNone/>
            </a:pPr>
            <a:endParaRPr lang="en-US" dirty="0"/>
          </a:p>
          <a:p>
            <a:pPr marL="0" indent="0" algn="ctr">
              <a:buNone/>
            </a:pPr>
            <a:r>
              <a:rPr lang="en-US" sz="2600" dirty="0" smtClean="0"/>
              <a:t>Ex: Out of 44 speakers at </a:t>
            </a:r>
            <a:r>
              <a:rPr lang="en-US" sz="2600" dirty="0" err="1" smtClean="0"/>
              <a:t>WordCamp</a:t>
            </a:r>
            <a:r>
              <a:rPr lang="en-US" sz="2600" dirty="0" smtClean="0"/>
              <a:t> Atlanta 2013, how many linked to their site in their bio? 11</a:t>
            </a:r>
          </a:p>
          <a:p>
            <a:pPr marL="0" indent="0">
              <a:buNone/>
            </a:pPr>
            <a:r>
              <a:rPr lang="en-US" sz="2600" dirty="0" smtClean="0"/>
              <a:t>Ex: Are you a member of an association? Have you filled out your online profile? With a hyperlink back to your site? </a:t>
            </a:r>
            <a:endParaRPr lang="en-US" sz="2600" dirty="0"/>
          </a:p>
        </p:txBody>
      </p:sp>
    </p:spTree>
    <p:extLst>
      <p:ext uri="{BB962C8B-B14F-4D97-AF65-F5344CB8AC3E}">
        <p14:creationId xmlns:p14="http://schemas.microsoft.com/office/powerpoint/2010/main" val="441634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Social Media Optimization</a:t>
            </a:r>
            <a:br>
              <a:rPr lang="en-US" u="sng" dirty="0"/>
            </a:br>
            <a:endParaRPr lang="en-US" u="sng" dirty="0"/>
          </a:p>
        </p:txBody>
      </p:sp>
      <p:sp>
        <p:nvSpPr>
          <p:cNvPr id="3" name="Content Placeholder 2"/>
          <p:cNvSpPr>
            <a:spLocks noGrp="1"/>
          </p:cNvSpPr>
          <p:nvPr>
            <p:ph idx="1"/>
          </p:nvPr>
        </p:nvSpPr>
        <p:spPr>
          <a:xfrm>
            <a:off x="152400" y="914400"/>
            <a:ext cx="8229600" cy="4724400"/>
          </a:xfrm>
        </p:spPr>
        <p:txBody>
          <a:bodyPr>
            <a:normAutofit/>
          </a:bodyPr>
          <a:lstStyle/>
          <a:p>
            <a:r>
              <a:rPr lang="en-US" sz="2800" dirty="0" smtClean="0"/>
              <a:t>Social signals are becoming more important</a:t>
            </a:r>
          </a:p>
          <a:p>
            <a:r>
              <a:rPr lang="en-US" sz="2800" dirty="0" smtClean="0"/>
              <a:t>Trust</a:t>
            </a:r>
            <a:r>
              <a:rPr lang="en-US" sz="2800" dirty="0"/>
              <a:t>, authority, and </a:t>
            </a:r>
            <a:r>
              <a:rPr lang="en-US" sz="2800" dirty="0" smtClean="0"/>
              <a:t>engagement</a:t>
            </a:r>
          </a:p>
          <a:p>
            <a:r>
              <a:rPr lang="en-US" sz="2800" dirty="0" smtClean="0"/>
              <a:t>Direct links (from your social media profiles and activity) and indirect links from your content getting promoted by other users</a:t>
            </a:r>
          </a:p>
          <a:p>
            <a:r>
              <a:rPr lang="en-US" sz="2800" dirty="0" smtClean="0"/>
              <a:t>Another way to drive awareness, drive traffic, get your content FOUND (in turn which sends good signals to Google, can generate links and prospects)</a:t>
            </a:r>
            <a:endParaRPr lang="en-US" sz="2800"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800601"/>
            <a:ext cx="4792946" cy="196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3839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 y="228600"/>
            <a:ext cx="8229600" cy="6096000"/>
          </a:xfrm>
        </p:spPr>
        <p:txBody>
          <a:bodyPr>
            <a:noAutofit/>
          </a:bodyPr>
          <a:lstStyle/>
          <a:p>
            <a:r>
              <a:rPr lang="en-US" sz="11500" b="1" dirty="0" smtClean="0"/>
              <a:t>5-Minute </a:t>
            </a:r>
            <a:r>
              <a:rPr lang="en-US" sz="11500" b="1" dirty="0" smtClean="0"/>
              <a:t>Break?</a:t>
            </a:r>
            <a:r>
              <a:rPr lang="en-US" sz="11500" b="1" dirty="0" smtClean="0"/>
              <a:t/>
            </a:r>
            <a:br>
              <a:rPr lang="en-US" sz="11500" b="1" dirty="0" smtClean="0"/>
            </a:br>
            <a:r>
              <a:rPr lang="en-US" sz="11500" b="1" dirty="0" smtClean="0"/>
              <a:t>Come Back: </a:t>
            </a:r>
            <a:br>
              <a:rPr lang="en-US" sz="11500" b="1" dirty="0" smtClean="0"/>
            </a:br>
            <a:r>
              <a:rPr lang="en-US" sz="11500" b="1" dirty="0" smtClean="0"/>
              <a:t>____</a:t>
            </a:r>
            <a:endParaRPr lang="en-US" sz="8000" b="1" dirty="0"/>
          </a:p>
        </p:txBody>
      </p:sp>
    </p:spTree>
    <p:extLst>
      <p:ext uri="{BB962C8B-B14F-4D97-AF65-F5344CB8AC3E}">
        <p14:creationId xmlns:p14="http://schemas.microsoft.com/office/powerpoint/2010/main" val="8327087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 y="228600"/>
            <a:ext cx="8229600" cy="6096000"/>
          </a:xfrm>
        </p:spPr>
        <p:txBody>
          <a:bodyPr>
            <a:noAutofit/>
          </a:bodyPr>
          <a:lstStyle/>
          <a:p>
            <a:r>
              <a:rPr lang="en-US" sz="13800" b="1" dirty="0" smtClean="0"/>
              <a:t>Overview and Recap</a:t>
            </a:r>
            <a:endParaRPr lang="en-US" sz="19900" b="1" dirty="0"/>
          </a:p>
        </p:txBody>
      </p:sp>
    </p:spTree>
    <p:extLst>
      <p:ext uri="{BB962C8B-B14F-4D97-AF65-F5344CB8AC3E}">
        <p14:creationId xmlns:p14="http://schemas.microsoft.com/office/powerpoint/2010/main" val="85738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039" y="381000"/>
            <a:ext cx="8229600" cy="1219200"/>
          </a:xfrm>
        </p:spPr>
        <p:txBody>
          <a:bodyPr>
            <a:normAutofit/>
          </a:bodyPr>
          <a:lstStyle/>
          <a:p>
            <a:r>
              <a:rPr lang="en-US" b="1" dirty="0" smtClean="0"/>
              <a:t>What is SEO?</a:t>
            </a:r>
            <a:endParaRPr lang="en-US" b="1" dirty="0"/>
          </a:p>
        </p:txBody>
      </p:sp>
      <p:sp>
        <p:nvSpPr>
          <p:cNvPr id="4" name="TextBox 3"/>
          <p:cNvSpPr txBox="1"/>
          <p:nvPr/>
        </p:nvSpPr>
        <p:spPr>
          <a:xfrm>
            <a:off x="228600" y="1752600"/>
            <a:ext cx="5486400" cy="923330"/>
          </a:xfrm>
          <a:prstGeom prst="rect">
            <a:avLst/>
          </a:prstGeom>
          <a:noFill/>
        </p:spPr>
        <p:txBody>
          <a:bodyPr wrap="square" rtlCol="0">
            <a:spAutoFit/>
          </a:bodyPr>
          <a:lstStyle/>
          <a:p>
            <a:pPr lvl="2"/>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8073091"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89141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SEO Is Like the Legal Profession…</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5054324" cy="36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99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Training</a:t>
            </a:r>
            <a:endParaRPr lang="en-US" dirty="0"/>
          </a:p>
        </p:txBody>
      </p:sp>
      <p:sp>
        <p:nvSpPr>
          <p:cNvPr id="3" name="Content Placeholder 2"/>
          <p:cNvSpPr>
            <a:spLocks noGrp="1"/>
          </p:cNvSpPr>
          <p:nvPr>
            <p:ph idx="1"/>
          </p:nvPr>
        </p:nvSpPr>
        <p:spPr/>
        <p:txBody>
          <a:bodyPr/>
          <a:lstStyle/>
          <a:p>
            <a:r>
              <a:rPr lang="en-US" dirty="0" smtClean="0"/>
              <a:t>History of “Traditional” SEO vs SEO in 2015</a:t>
            </a:r>
          </a:p>
          <a:p>
            <a:r>
              <a:rPr lang="en-US" dirty="0" smtClean="0"/>
              <a:t>Core Fundamentals of SEO:</a:t>
            </a:r>
          </a:p>
          <a:p>
            <a:pPr lvl="1"/>
            <a:r>
              <a:rPr lang="en-US" dirty="0" smtClean="0"/>
              <a:t>Keyword Research</a:t>
            </a:r>
          </a:p>
          <a:p>
            <a:pPr lvl="1"/>
            <a:r>
              <a:rPr lang="en-US" dirty="0" smtClean="0"/>
              <a:t>Google Analytics </a:t>
            </a:r>
          </a:p>
          <a:p>
            <a:pPr lvl="1"/>
            <a:r>
              <a:rPr lang="en-US" dirty="0" smtClean="0"/>
              <a:t>On-Page Optimization</a:t>
            </a:r>
          </a:p>
          <a:p>
            <a:pPr lvl="1"/>
            <a:r>
              <a:rPr lang="en-US" dirty="0" smtClean="0"/>
              <a:t>SEO Blogging/SEO Content</a:t>
            </a:r>
          </a:p>
          <a:p>
            <a:pPr lvl="1"/>
            <a:r>
              <a:rPr lang="en-US" dirty="0" smtClean="0"/>
              <a:t>Linkbuilding/Social</a:t>
            </a:r>
            <a:endParaRPr lang="en-US" dirty="0"/>
          </a:p>
        </p:txBody>
      </p:sp>
    </p:spTree>
    <p:extLst>
      <p:ext uri="{BB962C8B-B14F-4D97-AF65-F5344CB8AC3E}">
        <p14:creationId xmlns:p14="http://schemas.microsoft.com/office/powerpoint/2010/main" val="11027300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 Things It Takes To </a:t>
            </a:r>
            <a:r>
              <a:rPr lang="en-US" b="1" dirty="0" smtClean="0"/>
              <a:t>Grasp SEO</a:t>
            </a:r>
            <a:endParaRPr lang="en-US" b="1" dirty="0"/>
          </a:p>
        </p:txBody>
      </p:sp>
      <p:sp>
        <p:nvSpPr>
          <p:cNvPr id="3" name="Content Placeholder 2"/>
          <p:cNvSpPr>
            <a:spLocks noGrp="1"/>
          </p:cNvSpPr>
          <p:nvPr>
            <p:ph idx="1"/>
          </p:nvPr>
        </p:nvSpPr>
        <p:spPr>
          <a:xfrm>
            <a:off x="228599" y="1447800"/>
            <a:ext cx="4727733" cy="4812886"/>
          </a:xfrm>
        </p:spPr>
        <p:txBody>
          <a:bodyPr>
            <a:normAutofit fontScale="92500"/>
          </a:bodyPr>
          <a:lstStyle/>
          <a:p>
            <a:pPr marL="914400" indent="-914400">
              <a:buFont typeface="+mj-lt"/>
              <a:buAutoNum type="arabicPeriod"/>
            </a:pPr>
            <a:r>
              <a:rPr lang="en-US" sz="3400" dirty="0"/>
              <a:t>SEO is like </a:t>
            </a:r>
            <a:r>
              <a:rPr lang="en-US" sz="3400" dirty="0" smtClean="0"/>
              <a:t>Tennis. Reading and learning will only take you so far. </a:t>
            </a:r>
          </a:p>
          <a:p>
            <a:pPr marL="914400" indent="-914400">
              <a:buFont typeface="+mj-lt"/>
              <a:buAutoNum type="arabicPeriod"/>
            </a:pPr>
            <a:endParaRPr lang="en-US" sz="3400" dirty="0" smtClean="0"/>
          </a:p>
          <a:p>
            <a:pPr marL="914400" indent="-914400">
              <a:buFont typeface="+mj-lt"/>
              <a:buAutoNum type="arabicPeriod"/>
            </a:pPr>
            <a:r>
              <a:rPr lang="en-US" sz="3400" dirty="0" smtClean="0"/>
              <a:t>Build Your SEO Muscle.</a:t>
            </a:r>
            <a:br>
              <a:rPr lang="en-US" sz="3400" dirty="0" smtClean="0"/>
            </a:br>
            <a:r>
              <a:rPr lang="en-US" sz="3400" dirty="0" smtClean="0"/>
              <a:t>You have to hear this stuff 10x to sink in. </a:t>
            </a:r>
            <a:endParaRPr lang="en-US" sz="3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86200"/>
            <a:ext cx="2276475" cy="260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233"/>
          <a:stretch/>
        </p:blipFill>
        <p:spPr bwMode="auto">
          <a:xfrm>
            <a:off x="4956333" y="1447800"/>
            <a:ext cx="2566986" cy="2097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2256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SEO Content Page Template</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7043"/>
          <a:stretch/>
        </p:blipFill>
        <p:spPr bwMode="auto">
          <a:xfrm>
            <a:off x="914400" y="1447800"/>
            <a:ext cx="6611417" cy="405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0953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“Master Keyword” Spreadsheet</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09800"/>
            <a:ext cx="8212885" cy="267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7927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Workbook</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064232"/>
            <a:ext cx="8229600" cy="359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0166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SEO’s Role – Awareness, Qualified Traffic</a:t>
            </a:r>
            <a:endParaRPr lang="en-US" dirty="0"/>
          </a:p>
        </p:txBody>
      </p:sp>
      <p:pic>
        <p:nvPicPr>
          <p:cNvPr id="4" name="Content Placeholder 3" descr="http://www.colourblindawareness.org/wp-content/themes/outreach/images/slider/living/gardening/strawberrie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4286250" cy="3032601"/>
          </a:xfrm>
          <a:prstGeom prst="rect">
            <a:avLst/>
          </a:prstGeom>
          <a:noFill/>
          <a:ln>
            <a:noFill/>
          </a:ln>
        </p:spPr>
      </p:pic>
      <p:sp>
        <p:nvSpPr>
          <p:cNvPr id="5" name="TextBox 4"/>
          <p:cNvSpPr txBox="1"/>
          <p:nvPr/>
        </p:nvSpPr>
        <p:spPr>
          <a:xfrm>
            <a:off x="2468880" y="5105400"/>
            <a:ext cx="3429000" cy="1569660"/>
          </a:xfrm>
          <a:prstGeom prst="rect">
            <a:avLst/>
          </a:prstGeom>
          <a:noFill/>
        </p:spPr>
        <p:txBody>
          <a:bodyPr wrap="square" rtlCol="0">
            <a:spAutoFit/>
          </a:bodyPr>
          <a:lstStyle/>
          <a:p>
            <a:pPr algn="ctr"/>
            <a:r>
              <a:rPr lang="en-US" sz="2400" dirty="0" smtClean="0"/>
              <a:t>However: nurturing and a website marketing plan is key to conversion and results</a:t>
            </a:r>
            <a:endParaRPr lang="en-US" sz="2400" dirty="0"/>
          </a:p>
        </p:txBody>
      </p:sp>
    </p:spTree>
    <p:extLst>
      <p:ext uri="{BB962C8B-B14F-4D97-AF65-F5344CB8AC3E}">
        <p14:creationId xmlns:p14="http://schemas.microsoft.com/office/powerpoint/2010/main" val="23840070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u="sng" dirty="0" smtClean="0"/>
              <a:t>Next Steps</a:t>
            </a:r>
            <a:endParaRPr lang="en-US" sz="5400" u="sng" dirty="0"/>
          </a:p>
        </p:txBody>
      </p:sp>
      <p:sp>
        <p:nvSpPr>
          <p:cNvPr id="3" name="Content Placeholder 2"/>
          <p:cNvSpPr>
            <a:spLocks noGrp="1"/>
          </p:cNvSpPr>
          <p:nvPr>
            <p:ph idx="1"/>
          </p:nvPr>
        </p:nvSpPr>
        <p:spPr>
          <a:xfrm>
            <a:off x="304800" y="1371600"/>
            <a:ext cx="7467600" cy="3657600"/>
          </a:xfrm>
        </p:spPr>
        <p:txBody>
          <a:bodyPr>
            <a:normAutofit/>
          </a:bodyPr>
          <a:lstStyle/>
          <a:p>
            <a:r>
              <a:rPr lang="en-US" dirty="0" smtClean="0"/>
              <a:t>Start integrating best practices into your routine</a:t>
            </a:r>
          </a:p>
          <a:p>
            <a:r>
              <a:rPr lang="en-US" dirty="0" smtClean="0"/>
              <a:t>If clients need help, an audit will help prioritize, identify weaknesses and look for opportunities</a:t>
            </a:r>
          </a:p>
        </p:txBody>
      </p:sp>
    </p:spTree>
    <p:extLst>
      <p:ext uri="{BB962C8B-B14F-4D97-AF65-F5344CB8AC3E}">
        <p14:creationId xmlns:p14="http://schemas.microsoft.com/office/powerpoint/2010/main" val="23241857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29600" y="0"/>
            <a:ext cx="914400" cy="6858000"/>
          </a:xfrm>
          <a:prstGeom prst="rect">
            <a:avLst/>
          </a:prstGeom>
          <a:solidFill>
            <a:schemeClr val="tx1">
              <a:lumMod val="50000"/>
              <a:lumOff val="50000"/>
            </a:schemeClr>
          </a:solid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9723" y="2466"/>
            <a:ext cx="3145917" cy="1907007"/>
          </a:xfrm>
        </p:spPr>
        <p:txBody>
          <a:bodyPr>
            <a:noAutofit/>
          </a:bodyPr>
          <a:lstStyle/>
          <a:p>
            <a:pPr>
              <a:spcAft>
                <a:spcPts val="2000"/>
              </a:spcAft>
            </a:pPr>
            <a:r>
              <a:rPr lang="en-US" sz="3600" dirty="0">
                <a:solidFill>
                  <a:prstClr val="black"/>
                </a:solidFill>
                <a:latin typeface="Bodoni MT" pitchFamily="18" charset="0"/>
              </a:rPr>
              <a:t>“How to Find Keywords” </a:t>
            </a:r>
            <a:br>
              <a:rPr lang="en-US" sz="3600" dirty="0">
                <a:solidFill>
                  <a:prstClr val="black"/>
                </a:solidFill>
                <a:latin typeface="Bodoni MT" pitchFamily="18" charset="0"/>
              </a:rPr>
            </a:br>
            <a:r>
              <a:rPr lang="en-US" sz="3600" dirty="0" smtClean="0">
                <a:solidFill>
                  <a:prstClr val="black"/>
                </a:solidFill>
                <a:latin typeface="Bodoni MT" pitchFamily="18" charset="0"/>
              </a:rPr>
              <a:t>Free Report</a:t>
            </a:r>
            <a:endParaRPr lang="en-US" sz="3600" dirty="0">
              <a:solidFill>
                <a:prstClr val="black"/>
              </a:solidFill>
              <a:latin typeface="Bodoni MT" pitchFamily="18" charset="0"/>
            </a:endParaRPr>
          </a:p>
        </p:txBody>
      </p:sp>
      <p:pic>
        <p:nvPicPr>
          <p:cNvPr id="1026" name="Picture 2" descr="https://encrypted-tbn1.gstatic.com/images?q=tbn:ANd9GcRMZ0oJJVkiV0wN-7Nz5qSxtMYsC3VV3jTnFrYqhSSerACvHIufTA"/>
          <p:cNvPicPr>
            <a:picLocks noChangeAspect="1" noChangeArrowheads="1"/>
          </p:cNvPicPr>
          <p:nvPr/>
        </p:nvPicPr>
        <p:blipFill>
          <a:blip r:embed="rId3" cstate="print"/>
          <a:srcRect r="50966"/>
          <a:stretch>
            <a:fillRect/>
          </a:stretch>
        </p:blipFill>
        <p:spPr bwMode="auto">
          <a:xfrm>
            <a:off x="8229600" y="5029200"/>
            <a:ext cx="914400" cy="990600"/>
          </a:xfrm>
          <a:prstGeom prst="rect">
            <a:avLst/>
          </a:prstGeom>
          <a:noFill/>
          <a:ln>
            <a:noFill/>
          </a:ln>
        </p:spPr>
      </p:pic>
      <p:sp>
        <p:nvSpPr>
          <p:cNvPr id="6" name="TextBox 5"/>
          <p:cNvSpPr txBox="1"/>
          <p:nvPr/>
        </p:nvSpPr>
        <p:spPr>
          <a:xfrm>
            <a:off x="8229600" y="6211669"/>
            <a:ext cx="1066800" cy="400110"/>
          </a:xfrm>
          <a:prstGeom prst="rect">
            <a:avLst/>
          </a:prstGeom>
          <a:noFill/>
        </p:spPr>
        <p:txBody>
          <a:bodyPr wrap="square" rtlCol="0">
            <a:spAutoFit/>
          </a:bodyPr>
          <a:lstStyle/>
          <a:p>
            <a:r>
              <a:rPr lang="en-US" sz="2000" dirty="0" smtClean="0">
                <a:solidFill>
                  <a:prstClr val="white">
                    <a:lumMod val="95000"/>
                  </a:prstClr>
                </a:solidFill>
                <a:latin typeface="Freestyle Script" pitchFamily="66" charset="0"/>
              </a:rPr>
              <a:t>Jenny Munn</a:t>
            </a:r>
            <a:endParaRPr lang="en-US" sz="2000" dirty="0">
              <a:solidFill>
                <a:prstClr val="white">
                  <a:lumMod val="95000"/>
                </a:prstClr>
              </a:solidFill>
              <a:latin typeface="Freestyle Script" pitchFamily="66" charset="0"/>
            </a:endParaRPr>
          </a:p>
        </p:txBody>
      </p:sp>
      <p:sp>
        <p:nvSpPr>
          <p:cNvPr id="11" name="TextBox 10"/>
          <p:cNvSpPr txBox="1"/>
          <p:nvPr/>
        </p:nvSpPr>
        <p:spPr>
          <a:xfrm>
            <a:off x="2514600" y="2904141"/>
            <a:ext cx="3261360" cy="523220"/>
          </a:xfrm>
          <a:prstGeom prst="rect">
            <a:avLst/>
          </a:prstGeom>
          <a:noFill/>
        </p:spPr>
        <p:txBody>
          <a:bodyPr wrap="square" numCol="1" spcCol="365760" rtlCol="0">
            <a:spAutoFit/>
          </a:bodyPr>
          <a:lstStyle/>
          <a:p>
            <a:pPr algn="ctr">
              <a:spcAft>
                <a:spcPts val="2000"/>
              </a:spcAft>
            </a:pPr>
            <a:r>
              <a:rPr lang="en-US" sz="2800" dirty="0" smtClean="0">
                <a:solidFill>
                  <a:prstClr val="white"/>
                </a:solidFill>
                <a:hlinkClick r:id="rId4"/>
              </a:rPr>
              <a:t>jennymunn.com</a:t>
            </a:r>
            <a:r>
              <a:rPr lang="en-US" sz="2800" dirty="0" smtClean="0">
                <a:solidFill>
                  <a:prstClr val="white"/>
                </a:solidFill>
              </a:rPr>
              <a:t> </a:t>
            </a:r>
            <a:endParaRPr lang="en-US" sz="2000" dirty="0">
              <a:solidFill>
                <a:prstClr val="white"/>
              </a:solidFill>
            </a:endParaRPr>
          </a:p>
        </p:txBody>
      </p:sp>
      <p:pic>
        <p:nvPicPr>
          <p:cNvPr id="2050" name="Picture 2" descr="how-to-find-keywo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09473"/>
            <a:ext cx="2178241" cy="217824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enny\Documents\My Dropbox\SEO niche business\Copy and Collateral\Opt in\Feb 2015 - Lead Gen Piece\seo_im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802289"/>
            <a:ext cx="2209800" cy="26044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45280" y="155146"/>
            <a:ext cx="4084320" cy="1631216"/>
          </a:xfrm>
          <a:prstGeom prst="rect">
            <a:avLst/>
          </a:prstGeom>
        </p:spPr>
        <p:txBody>
          <a:bodyPr wrap="square">
            <a:spAutoFit/>
          </a:bodyPr>
          <a:lstStyle/>
          <a:p>
            <a:pPr algn="ctr">
              <a:spcBef>
                <a:spcPct val="0"/>
              </a:spcBef>
              <a:spcAft>
                <a:spcPts val="2000"/>
              </a:spcAft>
            </a:pPr>
            <a:r>
              <a:rPr lang="en-US" sz="3600" dirty="0" smtClean="0">
                <a:solidFill>
                  <a:prstClr val="black"/>
                </a:solidFill>
                <a:latin typeface="Bodoni MT" pitchFamily="18" charset="0"/>
                <a:ea typeface="+mj-ea"/>
                <a:cs typeface="+mj-cs"/>
              </a:rPr>
              <a:t>“SEO Essentials: </a:t>
            </a:r>
            <a:r>
              <a:rPr lang="en-US" sz="3200" dirty="0" smtClean="0">
                <a:solidFill>
                  <a:prstClr val="black"/>
                </a:solidFill>
                <a:latin typeface="Bodoni MT" pitchFamily="18" charset="0"/>
                <a:ea typeface="+mj-ea"/>
                <a:cs typeface="+mj-cs"/>
              </a:rPr>
              <a:t>Getting Serious About SEO” Free Report</a:t>
            </a:r>
            <a:endParaRPr lang="en-US" sz="3200" dirty="0">
              <a:solidFill>
                <a:prstClr val="black"/>
              </a:solidFill>
              <a:latin typeface="Bodoni MT" pitchFamily="18" charset="0"/>
              <a:ea typeface="+mj-ea"/>
              <a:cs typeface="+mj-cs"/>
            </a:endParaRPr>
          </a:p>
        </p:txBody>
      </p:sp>
      <p:sp>
        <p:nvSpPr>
          <p:cNvPr id="12" name="Rectangle 11"/>
          <p:cNvSpPr/>
          <p:nvPr/>
        </p:nvSpPr>
        <p:spPr>
          <a:xfrm>
            <a:off x="-30480" y="5029200"/>
            <a:ext cx="8488680" cy="461665"/>
          </a:xfrm>
          <a:prstGeom prst="rect">
            <a:avLst/>
          </a:prstGeom>
        </p:spPr>
        <p:txBody>
          <a:bodyPr wrap="square">
            <a:spAutoFit/>
          </a:bodyPr>
          <a:lstStyle/>
          <a:p>
            <a:r>
              <a:rPr lang="en-US" sz="2400" b="1" dirty="0" smtClean="0"/>
              <a:t>Downloads Go Here: </a:t>
            </a:r>
            <a:r>
              <a:rPr lang="en-US" sz="2300" b="1" dirty="0" smtClean="0"/>
              <a:t>jennymunn.com/</a:t>
            </a:r>
            <a:r>
              <a:rPr lang="en-US" sz="2300" b="1" dirty="0" err="1" smtClean="0"/>
              <a:t>seo</a:t>
            </a:r>
            <a:r>
              <a:rPr lang="en-US" sz="2300" b="1" dirty="0" smtClean="0"/>
              <a:t>-</a:t>
            </a:r>
            <a:r>
              <a:rPr lang="en-US" sz="2300" b="1" dirty="0" err="1" smtClean="0"/>
              <a:t>bootcamp</a:t>
            </a:r>
            <a:r>
              <a:rPr lang="en-US" sz="2300" b="1" dirty="0" smtClean="0"/>
              <a:t>-templates</a:t>
            </a:r>
            <a:r>
              <a:rPr lang="en-US" sz="2300" b="1" dirty="0"/>
              <a:t>/ </a:t>
            </a:r>
          </a:p>
        </p:txBody>
      </p:sp>
    </p:spTree>
    <p:extLst>
      <p:ext uri="{BB962C8B-B14F-4D97-AF65-F5344CB8AC3E}">
        <p14:creationId xmlns:p14="http://schemas.microsoft.com/office/powerpoint/2010/main" val="314578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990600"/>
          </a:xfrm>
        </p:spPr>
        <p:txBody>
          <a:bodyPr/>
          <a:lstStyle/>
          <a:p>
            <a:r>
              <a:rPr lang="en-US" b="1" dirty="0"/>
              <a:t>Takeaways</a:t>
            </a:r>
            <a:r>
              <a:rPr lang="en-US" dirty="0" smtClean="0"/>
              <a:t> </a:t>
            </a:r>
            <a:endParaRPr lang="en-US" dirty="0"/>
          </a:p>
        </p:txBody>
      </p:sp>
      <p:sp>
        <p:nvSpPr>
          <p:cNvPr id="3" name="Content Placeholder 2"/>
          <p:cNvSpPr>
            <a:spLocks noGrp="1"/>
          </p:cNvSpPr>
          <p:nvPr>
            <p:ph idx="1"/>
          </p:nvPr>
        </p:nvSpPr>
        <p:spPr>
          <a:xfrm>
            <a:off x="1051560" y="1219200"/>
            <a:ext cx="6309360" cy="2667000"/>
          </a:xfrm>
        </p:spPr>
        <p:txBody>
          <a:bodyPr>
            <a:normAutofit fontScale="92500" lnSpcReduction="10000"/>
          </a:bodyPr>
          <a:lstStyle/>
          <a:p>
            <a:pPr marL="457200" indent="-457200" algn="just">
              <a:buFont typeface="+mj-lt"/>
              <a:buAutoNum type="arabicPeriod"/>
            </a:pPr>
            <a:r>
              <a:rPr lang="en-US" dirty="0" smtClean="0"/>
              <a:t>SEO </a:t>
            </a:r>
            <a:r>
              <a:rPr lang="en-US" dirty="0"/>
              <a:t>is NOT  “Black Magic”</a:t>
            </a:r>
          </a:p>
          <a:p>
            <a:pPr marL="457200" indent="-457200">
              <a:buFont typeface="+mj-lt"/>
              <a:buAutoNum type="arabicPeriod"/>
            </a:pPr>
            <a:r>
              <a:rPr lang="en-US" dirty="0"/>
              <a:t>You have to work the fundamentals</a:t>
            </a:r>
          </a:p>
          <a:p>
            <a:pPr marL="457200" indent="-457200">
              <a:buFont typeface="+mj-lt"/>
              <a:buAutoNum type="arabicPeriod"/>
            </a:pPr>
            <a:r>
              <a:rPr lang="en-US" dirty="0" smtClean="0"/>
              <a:t>Marathon, </a:t>
            </a:r>
            <a:r>
              <a:rPr lang="en-US" dirty="0"/>
              <a:t>not a sprint</a:t>
            </a:r>
          </a:p>
          <a:p>
            <a:pPr marL="457200" indent="-457200">
              <a:buFont typeface="+mj-lt"/>
              <a:buAutoNum type="arabicPeriod"/>
            </a:pPr>
            <a:r>
              <a:rPr lang="en-US" dirty="0"/>
              <a:t>Learning is in the doing</a:t>
            </a:r>
          </a:p>
          <a:p>
            <a:pPr marL="457200" indent="-457200">
              <a:buFont typeface="+mj-lt"/>
              <a:buAutoNum type="arabicPeriod"/>
            </a:pPr>
            <a:r>
              <a:rPr lang="en-US" dirty="0" smtClean="0"/>
              <a:t>SEO is absolutely worth it</a:t>
            </a:r>
            <a:endParaRPr lang="en-US" dirty="0"/>
          </a:p>
          <a:p>
            <a:pPr marL="457200" lvl="1" indent="0">
              <a:buNone/>
            </a:pPr>
            <a:endParaRPr lang="en-US" dirty="0" smtClean="0"/>
          </a:p>
          <a:p>
            <a:endParaRPr lang="en-US" dirty="0" smtClean="0"/>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635589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Average Position &amp; “Clicks” On Your Website</a:t>
            </a:r>
            <a:endParaRPr lang="en-US" b="1" dirty="0"/>
          </a:p>
        </p:txBody>
      </p:sp>
      <p:sp>
        <p:nvSpPr>
          <p:cNvPr id="3" name="Content Placeholder 2"/>
          <p:cNvSpPr>
            <a:spLocks noGrp="1"/>
          </p:cNvSpPr>
          <p:nvPr>
            <p:ph idx="1"/>
          </p:nvPr>
        </p:nvSpPr>
        <p:spPr/>
        <p:txBody>
          <a:bodyPr/>
          <a:lstStyle/>
          <a:p>
            <a:endParaRPr lang="en-US"/>
          </a:p>
        </p:txBody>
      </p:sp>
      <p:pic>
        <p:nvPicPr>
          <p:cNvPr id="3074" name="Picture 2" descr="C:\Users\Jenny\AppData\Local\Temp\SNAGHTML242a4b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575"/>
          <a:stretch/>
        </p:blipFill>
        <p:spPr bwMode="auto">
          <a:xfrm>
            <a:off x="0" y="1421647"/>
            <a:ext cx="8430986" cy="540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477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3" y="152400"/>
            <a:ext cx="7543800" cy="1295400"/>
          </a:xfrm>
        </p:spPr>
        <p:txBody>
          <a:bodyPr anchor="ctr">
            <a:noAutofit/>
          </a:bodyPr>
          <a:lstStyle/>
          <a:p>
            <a:r>
              <a:rPr lang="en-US" sz="6600" b="1" dirty="0" smtClean="0"/>
              <a:t>Questions/A-Ha’s/Takeaways</a:t>
            </a:r>
            <a:endParaRPr lang="en-US" sz="6600" dirty="0"/>
          </a:p>
        </p:txBody>
      </p:sp>
      <p:sp>
        <p:nvSpPr>
          <p:cNvPr id="6" name="Rectangle 5"/>
          <p:cNvSpPr/>
          <p:nvPr/>
        </p:nvSpPr>
        <p:spPr>
          <a:xfrm>
            <a:off x="3108960" y="5101844"/>
            <a:ext cx="3352800" cy="1631216"/>
          </a:xfrm>
          <a:prstGeom prst="rect">
            <a:avLst/>
          </a:prstGeom>
        </p:spPr>
        <p:txBody>
          <a:bodyPr wrap="square">
            <a:spAutoFit/>
          </a:bodyPr>
          <a:lstStyle/>
          <a:p>
            <a:pPr algn="ctr"/>
            <a:r>
              <a:rPr lang="en-US" sz="2000" dirty="0" smtClean="0"/>
              <a:t>Jenny Munn  </a:t>
            </a:r>
          </a:p>
          <a:p>
            <a:pPr algn="ctr"/>
            <a:r>
              <a:rPr lang="en-US" sz="2000" dirty="0" smtClean="0"/>
              <a:t>SEO Consultant/Trainer</a:t>
            </a:r>
            <a:br>
              <a:rPr lang="en-US" sz="2000" dirty="0" smtClean="0"/>
            </a:br>
            <a:r>
              <a:rPr lang="en-US" sz="2000" dirty="0" smtClean="0">
                <a:hlinkClick r:id="rId3"/>
              </a:rPr>
              <a:t>www.JennyMunn.com</a:t>
            </a:r>
            <a:r>
              <a:rPr lang="en-US" sz="2000" dirty="0"/>
              <a:t/>
            </a:r>
            <a:br>
              <a:rPr lang="en-US" sz="2000" dirty="0"/>
            </a:br>
            <a:r>
              <a:rPr lang="en-US" sz="2000" dirty="0" smtClean="0">
                <a:hlinkClick r:id="rId4"/>
              </a:rPr>
              <a:t>Jenny@JennyMunn.com</a:t>
            </a:r>
            <a:r>
              <a:rPr lang="en-US" sz="2000" dirty="0" smtClean="0"/>
              <a:t> </a:t>
            </a:r>
            <a:br>
              <a:rPr lang="en-US" sz="2000" dirty="0" smtClean="0"/>
            </a:br>
            <a:r>
              <a:rPr lang="en-US" sz="2000" dirty="0" smtClean="0"/>
              <a:t>Twitter @JennyMunn</a:t>
            </a:r>
          </a:p>
        </p:txBody>
      </p:sp>
      <p:cxnSp>
        <p:nvCxnSpPr>
          <p:cNvPr id="9" name="Straight Connector 8"/>
          <p:cNvCxnSpPr/>
          <p:nvPr/>
        </p:nvCxnSpPr>
        <p:spPr>
          <a:xfrm>
            <a:off x="742335" y="11430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0067" y="5911334"/>
            <a:ext cx="1558413" cy="369332"/>
          </a:xfrm>
          <a:prstGeom prst="rect">
            <a:avLst/>
          </a:prstGeom>
        </p:spPr>
        <p:txBody>
          <a:bodyPr wrap="square">
            <a:spAutoFit/>
          </a:bodyPr>
          <a:lstStyle/>
          <a:p>
            <a:r>
              <a:rPr lang="en-US" b="1" dirty="0" smtClean="0"/>
              <a:t>Stay in Touch! </a:t>
            </a:r>
            <a:endParaRPr lang="en-US" b="1" dirty="0"/>
          </a:p>
        </p:txBody>
      </p:sp>
      <p:cxnSp>
        <p:nvCxnSpPr>
          <p:cNvPr id="7" name="Straight Arrow Connector 6"/>
          <p:cNvCxnSpPr/>
          <p:nvPr/>
        </p:nvCxnSpPr>
        <p:spPr>
          <a:xfrm>
            <a:off x="81117" y="6096000"/>
            <a:ext cx="140847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14400" y="1752600"/>
            <a:ext cx="58674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Blog post: </a:t>
            </a:r>
            <a:r>
              <a:rPr lang="en-US" dirty="0" err="1" smtClean="0"/>
              <a:t>Yoast</a:t>
            </a:r>
            <a:r>
              <a:rPr lang="en-US" dirty="0" smtClean="0"/>
              <a:t> plugin – tags, categories, etc. AHA </a:t>
            </a:r>
          </a:p>
          <a:p>
            <a:pPr marL="285750" indent="-285750">
              <a:buFont typeface="Arial" panose="020B0604020202020204" pitchFamily="34" charset="0"/>
              <a:buChar char="•"/>
            </a:pPr>
            <a:r>
              <a:rPr lang="en-US" dirty="0" smtClean="0"/>
              <a:t>Mimi – keywords having a HOME</a:t>
            </a:r>
          </a:p>
          <a:p>
            <a:pPr marL="742950" lvl="1" indent="-285750">
              <a:buFont typeface="Arial" panose="020B0604020202020204" pitchFamily="34" charset="0"/>
              <a:buChar char="•"/>
            </a:pPr>
            <a:r>
              <a:rPr lang="en-US" dirty="0" smtClean="0"/>
              <a:t>Which ones are the best to use? Use for blogs!</a:t>
            </a:r>
          </a:p>
          <a:p>
            <a:pPr marL="285750" indent="-285750">
              <a:buFont typeface="Arial" panose="020B0604020202020204" pitchFamily="34" charset="0"/>
              <a:buChar char="•"/>
            </a:pPr>
            <a:r>
              <a:rPr lang="en-US" dirty="0" smtClean="0"/>
              <a:t>Free tool for Domain Authority -&gt; DA of a website</a:t>
            </a:r>
          </a:p>
          <a:p>
            <a:pPr marL="285750" indent="-285750">
              <a:buFont typeface="Arial" panose="020B0604020202020204" pitchFamily="34" charset="0"/>
              <a:buChar char="•"/>
            </a:pPr>
            <a:r>
              <a:rPr lang="en-US" dirty="0" smtClean="0"/>
              <a:t>Basics of GA – basics report </a:t>
            </a:r>
          </a:p>
          <a:p>
            <a:r>
              <a:rPr lang="en-US" dirty="0" smtClean="0"/>
              <a:t> </a:t>
            </a:r>
            <a:endParaRPr lang="en-US" dirty="0"/>
          </a:p>
        </p:txBody>
      </p:sp>
    </p:spTree>
    <p:extLst>
      <p:ext uri="{BB962C8B-B14F-4D97-AF65-F5344CB8AC3E}">
        <p14:creationId xmlns:p14="http://schemas.microsoft.com/office/powerpoint/2010/main" val="448308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JMunn_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JMunn_PowerPointTemplate</Template>
  <TotalTime>1167</TotalTime>
  <Words>2253</Words>
  <Application>Microsoft Office PowerPoint</Application>
  <PresentationFormat>On-screen Show (4:3)</PresentationFormat>
  <Paragraphs>378</Paragraphs>
  <Slides>90</Slides>
  <Notes>23</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JMunn_PowerPointTemplate</vt:lpstr>
      <vt:lpstr>SEO Training</vt:lpstr>
      <vt:lpstr>Agenda</vt:lpstr>
      <vt:lpstr>Goals for This Training</vt:lpstr>
      <vt:lpstr>Introduce Yourself – 30 Seconds</vt:lpstr>
      <vt:lpstr>Jenny Munn - Who Am I? </vt:lpstr>
      <vt:lpstr>Brief Overview of SEO</vt:lpstr>
      <vt:lpstr>Diversification is Crucial</vt:lpstr>
      <vt:lpstr>What is SEO?</vt:lpstr>
      <vt:lpstr>Average Position &amp; “Clicks” On Your Website</vt:lpstr>
      <vt:lpstr>How Do I Know If My SEO Is Working?  Enter Google Analytics</vt:lpstr>
      <vt:lpstr>SEO Overview</vt:lpstr>
      <vt:lpstr>What is SEO</vt:lpstr>
      <vt:lpstr>PowerPoint Presentation</vt:lpstr>
      <vt:lpstr>History of SEO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Contributes to Successful SEO/Ranking:</vt:lpstr>
      <vt:lpstr>PowerPoint Presentation</vt:lpstr>
      <vt:lpstr>Keyword Research Goals</vt:lpstr>
      <vt:lpstr>Phase 1: Brainstorm Keyword Possibilities</vt:lpstr>
      <vt:lpstr>PowerPoint Presentation</vt:lpstr>
      <vt:lpstr>Keyword Research Tips </vt:lpstr>
      <vt:lpstr>Keep Adding Words: Google Autosuggest</vt:lpstr>
      <vt:lpstr>Phase 2: Verify the Data –  Using Google’s Free Keyword Planner</vt:lpstr>
      <vt:lpstr>PowerPoint Presentation</vt:lpstr>
      <vt:lpstr>PowerPoint Presentation</vt:lpstr>
      <vt:lpstr>PowerPoint Presentation</vt:lpstr>
      <vt:lpstr>PowerPoint Presentation</vt:lpstr>
      <vt:lpstr>PowerPoint Presentation</vt:lpstr>
      <vt:lpstr>PowerPoint Presentation</vt:lpstr>
      <vt:lpstr>Review</vt:lpstr>
      <vt:lpstr>“How to Find Keywords”  Free Report </vt:lpstr>
      <vt:lpstr>Keywords Need a Home</vt:lpstr>
      <vt:lpstr>Keyword Research Questions? Takeaways?</vt:lpstr>
      <vt:lpstr>Analytics:  How Do I Know if My SEO Is Working?</vt:lpstr>
      <vt:lpstr>Analytics Goals</vt:lpstr>
      <vt:lpstr>PowerPoint Presentation</vt:lpstr>
      <vt:lpstr>SEO Report in Analytics </vt:lpstr>
      <vt:lpstr>Let’s Turn to Google Analytics LIVE</vt:lpstr>
      <vt:lpstr>SEO, Google Analytics, Keyword Research Takeaways</vt:lpstr>
      <vt:lpstr>10-Minute Break Come Back:  __12:20 EST_</vt:lpstr>
      <vt:lpstr>On-Page Optimization:  SEO Copywriting and SEO Blogging</vt:lpstr>
      <vt:lpstr>Goals:</vt:lpstr>
      <vt:lpstr>Content</vt:lpstr>
      <vt:lpstr>On-Page Optimization Overview</vt:lpstr>
      <vt:lpstr>“Behind” the Page: Title Tag</vt:lpstr>
      <vt:lpstr>“Behind” the Page: Title Tag &amp; Meta Description</vt:lpstr>
      <vt:lpstr>Meta Description</vt:lpstr>
      <vt:lpstr>SEO On Page Optimization Gone Wild</vt:lpstr>
      <vt:lpstr>On-Page Optimization</vt:lpstr>
      <vt:lpstr>What Should a Page LOOK Like?</vt:lpstr>
      <vt:lpstr>On-page SEO</vt:lpstr>
      <vt:lpstr>On-Page Optimization Rule:</vt:lpstr>
      <vt:lpstr>On-Page SEO Template</vt:lpstr>
      <vt:lpstr>SEO Blogging</vt:lpstr>
      <vt:lpstr>Blogging for SEO</vt:lpstr>
      <vt:lpstr>SEO Blog Post Guidelines</vt:lpstr>
      <vt:lpstr>Idea: Create Blog Content Around Keywords</vt:lpstr>
      <vt:lpstr>Integrate Keyword-Driven Posts into Your  Editorial Calendar</vt:lpstr>
      <vt:lpstr>SEO Blog Posts vs “Company” Blog Posts </vt:lpstr>
      <vt:lpstr>2 Type of SEO’d Blog Posts</vt:lpstr>
      <vt:lpstr>All Comes Back to the Master KW Spreadsheet</vt:lpstr>
      <vt:lpstr>Linkbuilding and Social Signals</vt:lpstr>
      <vt:lpstr>Off-Page SEO/Linkbuilding</vt:lpstr>
      <vt:lpstr>Off-Page SEO</vt:lpstr>
      <vt:lpstr>2013 Concept: Linkbuilding</vt:lpstr>
      <vt:lpstr>Blogs Get More Link Love</vt:lpstr>
      <vt:lpstr>Back Links in Real Life</vt:lpstr>
      <vt:lpstr>Linkbuilding: Your Turn</vt:lpstr>
      <vt:lpstr>Social Media Optimization </vt:lpstr>
      <vt:lpstr>5-Minute Break? Come Back:  ____</vt:lpstr>
      <vt:lpstr>Overview and Recap</vt:lpstr>
      <vt:lpstr>SEO Is Like the Legal Profession…</vt:lpstr>
      <vt:lpstr>Recap of Training</vt:lpstr>
      <vt:lpstr>2 Things It Takes To Grasp SEO</vt:lpstr>
      <vt:lpstr>Resources: SEO Content Page Template</vt:lpstr>
      <vt:lpstr>Resources: “Master Keyword” Spreadsheet</vt:lpstr>
      <vt:lpstr>Resources: Workbook</vt:lpstr>
      <vt:lpstr>SEO’s Role – Awareness, Qualified Traffic</vt:lpstr>
      <vt:lpstr>Next Steps</vt:lpstr>
      <vt:lpstr>“How to Find Keywords”  Free Report</vt:lpstr>
      <vt:lpstr>Takeaways </vt:lpstr>
      <vt:lpstr>Questions/A-Ha’s/Takeaways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dc:creator>
  <cp:lastModifiedBy>Jenny</cp:lastModifiedBy>
  <cp:revision>80</cp:revision>
  <dcterms:created xsi:type="dcterms:W3CDTF">2014-01-27T11:38:52Z</dcterms:created>
  <dcterms:modified xsi:type="dcterms:W3CDTF">2015-04-15T19:11:05Z</dcterms:modified>
</cp:coreProperties>
</file>